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316" r:id="rId3"/>
    <p:sldId id="2147480389" r:id="rId4"/>
    <p:sldId id="288" r:id="rId5"/>
    <p:sldId id="280" r:id="rId6"/>
    <p:sldId id="2147480387" r:id="rId7"/>
    <p:sldId id="277" r:id="rId8"/>
    <p:sldId id="2147480391" r:id="rId9"/>
    <p:sldId id="2147480388" r:id="rId10"/>
    <p:sldId id="260" r:id="rId11"/>
    <p:sldId id="310" r:id="rId12"/>
    <p:sldId id="686" r:id="rId13"/>
    <p:sldId id="2147480393" r:id="rId14"/>
    <p:sldId id="278" r:id="rId15"/>
    <p:sldId id="281" r:id="rId16"/>
    <p:sldId id="283" r:id="rId17"/>
    <p:sldId id="284" r:id="rId18"/>
    <p:sldId id="2147480392" r:id="rId19"/>
    <p:sldId id="294" r:id="rId20"/>
    <p:sldId id="289" r:id="rId21"/>
    <p:sldId id="258" r:id="rId22"/>
    <p:sldId id="302" r:id="rId23"/>
    <p:sldId id="298" r:id="rId24"/>
    <p:sldId id="307" r:id="rId25"/>
    <p:sldId id="299" r:id="rId26"/>
    <p:sldId id="286" r:id="rId27"/>
    <p:sldId id="297" r:id="rId28"/>
    <p:sldId id="306" r:id="rId29"/>
    <p:sldId id="301" r:id="rId30"/>
    <p:sldId id="309" r:id="rId31"/>
    <p:sldId id="314" r:id="rId32"/>
    <p:sldId id="2147480390" r:id="rId33"/>
    <p:sldId id="2147480395" r:id="rId34"/>
    <p:sldId id="2147480385" r:id="rId35"/>
    <p:sldId id="319" r:id="rId36"/>
    <p:sldId id="317" r:id="rId37"/>
    <p:sldId id="257" r:id="rId38"/>
    <p:sldId id="259" r:id="rId39"/>
    <p:sldId id="318" r:id="rId40"/>
    <p:sldId id="262" r:id="rId41"/>
    <p:sldId id="263" r:id="rId42"/>
    <p:sldId id="334" r:id="rId43"/>
    <p:sldId id="335" r:id="rId44"/>
    <p:sldId id="332" r:id="rId45"/>
    <p:sldId id="333" r:id="rId46"/>
    <p:sldId id="266" r:id="rId47"/>
    <p:sldId id="329" r:id="rId48"/>
    <p:sldId id="2147480381" r:id="rId49"/>
    <p:sldId id="2147480382" r:id="rId50"/>
    <p:sldId id="2147480383" r:id="rId51"/>
    <p:sldId id="2147480396" r:id="rId52"/>
    <p:sldId id="2147480397" r:id="rId5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5FA"/>
    <a:srgbClr val="D24DFA"/>
    <a:srgbClr val="FF7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5"/>
  </p:normalViewPr>
  <p:slideViewPr>
    <p:cSldViewPr snapToGrid="0">
      <p:cViewPr>
        <p:scale>
          <a:sx n="105" d="100"/>
          <a:sy n="105" d="100"/>
        </p:scale>
        <p:origin x="74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613DB-D4E3-4848-BB45-1ED4ADDAD076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984E7448-C99B-954C-878F-39C5E446E0C6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KHAI THÁC BỆNH SỮ</a:t>
          </a:r>
        </a:p>
      </dgm:t>
    </dgm:pt>
    <dgm:pt modelId="{C3AE6F64-4811-CF4D-BD64-C40582783A48}" type="parTrans" cxnId="{1B409497-0DEC-D54E-BE70-A286B33FC2FE}">
      <dgm:prSet/>
      <dgm:spPr/>
      <dgm:t>
        <a:bodyPr/>
        <a:lstStyle/>
        <a:p>
          <a:endParaRPr lang="en-US"/>
        </a:p>
      </dgm:t>
    </dgm:pt>
    <dgm:pt modelId="{BC2A1B91-FA71-3644-A994-0E100DBAEB4C}" type="sibTrans" cxnId="{1B409497-0DEC-D54E-BE70-A286B33FC2FE}">
      <dgm:prSet/>
      <dgm:spPr/>
      <dgm:t>
        <a:bodyPr/>
        <a:lstStyle/>
        <a:p>
          <a:endParaRPr lang="en-US"/>
        </a:p>
      </dgm:t>
    </dgm:pt>
    <dgm:pt modelId="{1ADE4943-1E35-2141-8556-8F8A3D02DE17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ĐÁNH GIÁ NGUY CƠ</a:t>
          </a:r>
        </a:p>
      </dgm:t>
    </dgm:pt>
    <dgm:pt modelId="{7BA8BFD6-EF45-5143-9D8F-13C5E8871AF4}" type="parTrans" cxnId="{7619B83A-7649-FB47-A594-3990E238273A}">
      <dgm:prSet/>
      <dgm:spPr/>
      <dgm:t>
        <a:bodyPr/>
        <a:lstStyle/>
        <a:p>
          <a:endParaRPr lang="en-US"/>
        </a:p>
      </dgm:t>
    </dgm:pt>
    <dgm:pt modelId="{D864C27C-05CE-6140-9ABB-FAC9A6EEC810}" type="sibTrans" cxnId="{7619B83A-7649-FB47-A594-3990E238273A}">
      <dgm:prSet/>
      <dgm:spPr/>
      <dgm:t>
        <a:bodyPr/>
        <a:lstStyle/>
        <a:p>
          <a:endParaRPr lang="en-US"/>
        </a:p>
      </dgm:t>
    </dgm:pt>
    <dgm:pt modelId="{F7B1B74C-02DD-D24C-B280-B340EFD2CCA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CHỌN LỰA PHÁC ĐỒ XÁC ĐINH DỊ ỨNG</a:t>
          </a:r>
        </a:p>
      </dgm:t>
    </dgm:pt>
    <dgm:pt modelId="{555420C4-5C02-C542-9EE1-E772670DA365}" type="parTrans" cxnId="{6208BF52-0C61-7546-A71B-FDBCF199B229}">
      <dgm:prSet/>
      <dgm:spPr/>
      <dgm:t>
        <a:bodyPr/>
        <a:lstStyle/>
        <a:p>
          <a:endParaRPr lang="en-US"/>
        </a:p>
      </dgm:t>
    </dgm:pt>
    <dgm:pt modelId="{AB8C1E85-299A-804A-9AFE-6A02B052FEC2}" type="sibTrans" cxnId="{6208BF52-0C61-7546-A71B-FDBCF199B229}">
      <dgm:prSet/>
      <dgm:spPr/>
      <dgm:t>
        <a:bodyPr/>
        <a:lstStyle/>
        <a:p>
          <a:endParaRPr lang="en-US"/>
        </a:p>
      </dgm:t>
    </dgm:pt>
    <dgm:pt modelId="{42ACCE20-C043-1F46-92C7-EE3B1F480080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GỠ / TIẾP TỤC DÁN NHÃN</a:t>
          </a:r>
        </a:p>
      </dgm:t>
    </dgm:pt>
    <dgm:pt modelId="{8E81D03B-5B50-6048-AF8A-66E79CD939DE}" type="parTrans" cxnId="{C1938FA0-A62A-7548-9E64-C84230A6BAC3}">
      <dgm:prSet/>
      <dgm:spPr/>
      <dgm:t>
        <a:bodyPr/>
        <a:lstStyle/>
        <a:p>
          <a:endParaRPr lang="en-US"/>
        </a:p>
      </dgm:t>
    </dgm:pt>
    <dgm:pt modelId="{0D24665F-5428-244D-98BF-A2F79122513B}" type="sibTrans" cxnId="{C1938FA0-A62A-7548-9E64-C84230A6BAC3}">
      <dgm:prSet/>
      <dgm:spPr/>
      <dgm:t>
        <a:bodyPr/>
        <a:lstStyle/>
        <a:p>
          <a:endParaRPr lang="en-US"/>
        </a:p>
      </dgm:t>
    </dgm:pt>
    <dgm:pt modelId="{E49262A4-6F57-6E41-A0F1-62DC6838ED59}" type="pres">
      <dgm:prSet presAssocID="{D9E613DB-D4E3-4848-BB45-1ED4ADDAD076}" presName="Name0" presStyleCnt="0">
        <dgm:presLayoutVars>
          <dgm:dir/>
          <dgm:animLvl val="lvl"/>
          <dgm:resizeHandles val="exact"/>
        </dgm:presLayoutVars>
      </dgm:prSet>
      <dgm:spPr/>
    </dgm:pt>
    <dgm:pt modelId="{3F1AA90C-9898-1D47-A4E8-997593DF9B05}" type="pres">
      <dgm:prSet presAssocID="{984E7448-C99B-954C-878F-39C5E446E0C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3528C64-8553-D641-B6D0-3E995679B337}" type="pres">
      <dgm:prSet presAssocID="{BC2A1B91-FA71-3644-A994-0E100DBAEB4C}" presName="parTxOnlySpace" presStyleCnt="0"/>
      <dgm:spPr/>
    </dgm:pt>
    <dgm:pt modelId="{5DFA4B9E-1E08-5743-8501-F355A49E6012}" type="pres">
      <dgm:prSet presAssocID="{1ADE4943-1E35-2141-8556-8F8A3D02DE1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09B49F0-2897-494A-868C-DE1ED7FD5F2D}" type="pres">
      <dgm:prSet presAssocID="{D864C27C-05CE-6140-9ABB-FAC9A6EEC810}" presName="parTxOnlySpace" presStyleCnt="0"/>
      <dgm:spPr/>
    </dgm:pt>
    <dgm:pt modelId="{CBB611C1-BD94-DE4F-9715-88D3A0B2CF8A}" type="pres">
      <dgm:prSet presAssocID="{F7B1B74C-02DD-D24C-B280-B340EFD2CCA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862EECB-0608-BE4E-9810-F0EFA222D9F5}" type="pres">
      <dgm:prSet presAssocID="{AB8C1E85-299A-804A-9AFE-6A02B052FEC2}" presName="parTxOnlySpace" presStyleCnt="0"/>
      <dgm:spPr/>
    </dgm:pt>
    <dgm:pt modelId="{85EA17AC-7B35-B347-AAF5-ADC2C28C4512}" type="pres">
      <dgm:prSet presAssocID="{42ACCE20-C043-1F46-92C7-EE3B1F48008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37A423A-34AB-C843-93EE-EB15DB030434}" type="presOf" srcId="{F7B1B74C-02DD-D24C-B280-B340EFD2CCA7}" destId="{CBB611C1-BD94-DE4F-9715-88D3A0B2CF8A}" srcOrd="0" destOrd="0" presId="urn:microsoft.com/office/officeart/2005/8/layout/chevron1"/>
    <dgm:cxn modelId="{7619B83A-7649-FB47-A594-3990E238273A}" srcId="{D9E613DB-D4E3-4848-BB45-1ED4ADDAD076}" destId="{1ADE4943-1E35-2141-8556-8F8A3D02DE17}" srcOrd="1" destOrd="0" parTransId="{7BA8BFD6-EF45-5143-9D8F-13C5E8871AF4}" sibTransId="{D864C27C-05CE-6140-9ABB-FAC9A6EEC810}"/>
    <dgm:cxn modelId="{4A144545-7948-894F-B7D1-0C5391C89257}" type="presOf" srcId="{984E7448-C99B-954C-878F-39C5E446E0C6}" destId="{3F1AA90C-9898-1D47-A4E8-997593DF9B05}" srcOrd="0" destOrd="0" presId="urn:microsoft.com/office/officeart/2005/8/layout/chevron1"/>
    <dgm:cxn modelId="{6208BF52-0C61-7546-A71B-FDBCF199B229}" srcId="{D9E613DB-D4E3-4848-BB45-1ED4ADDAD076}" destId="{F7B1B74C-02DD-D24C-B280-B340EFD2CCA7}" srcOrd="2" destOrd="0" parTransId="{555420C4-5C02-C542-9EE1-E772670DA365}" sibTransId="{AB8C1E85-299A-804A-9AFE-6A02B052FEC2}"/>
    <dgm:cxn modelId="{1EEA508D-4FEE-A547-BCC6-5D3E4E5668B7}" type="presOf" srcId="{42ACCE20-C043-1F46-92C7-EE3B1F480080}" destId="{85EA17AC-7B35-B347-AAF5-ADC2C28C4512}" srcOrd="0" destOrd="0" presId="urn:microsoft.com/office/officeart/2005/8/layout/chevron1"/>
    <dgm:cxn modelId="{1B409497-0DEC-D54E-BE70-A286B33FC2FE}" srcId="{D9E613DB-D4E3-4848-BB45-1ED4ADDAD076}" destId="{984E7448-C99B-954C-878F-39C5E446E0C6}" srcOrd="0" destOrd="0" parTransId="{C3AE6F64-4811-CF4D-BD64-C40582783A48}" sibTransId="{BC2A1B91-FA71-3644-A994-0E100DBAEB4C}"/>
    <dgm:cxn modelId="{C1938FA0-A62A-7548-9E64-C84230A6BAC3}" srcId="{D9E613DB-D4E3-4848-BB45-1ED4ADDAD076}" destId="{42ACCE20-C043-1F46-92C7-EE3B1F480080}" srcOrd="3" destOrd="0" parTransId="{8E81D03B-5B50-6048-AF8A-66E79CD939DE}" sibTransId="{0D24665F-5428-244D-98BF-A2F79122513B}"/>
    <dgm:cxn modelId="{9CA68CCA-C1AC-2E48-98D5-9C7D3F7DCD04}" type="presOf" srcId="{1ADE4943-1E35-2141-8556-8F8A3D02DE17}" destId="{5DFA4B9E-1E08-5743-8501-F355A49E6012}" srcOrd="0" destOrd="0" presId="urn:microsoft.com/office/officeart/2005/8/layout/chevron1"/>
    <dgm:cxn modelId="{FDECE1E6-201B-454E-91BF-28E6712655A6}" type="presOf" srcId="{D9E613DB-D4E3-4848-BB45-1ED4ADDAD076}" destId="{E49262A4-6F57-6E41-A0F1-62DC6838ED59}" srcOrd="0" destOrd="0" presId="urn:microsoft.com/office/officeart/2005/8/layout/chevron1"/>
    <dgm:cxn modelId="{DF23D498-1D86-DB46-830C-E5D44F78476B}" type="presParOf" srcId="{E49262A4-6F57-6E41-A0F1-62DC6838ED59}" destId="{3F1AA90C-9898-1D47-A4E8-997593DF9B05}" srcOrd="0" destOrd="0" presId="urn:microsoft.com/office/officeart/2005/8/layout/chevron1"/>
    <dgm:cxn modelId="{A55F5D07-254E-7647-968F-74A3E89D81A5}" type="presParOf" srcId="{E49262A4-6F57-6E41-A0F1-62DC6838ED59}" destId="{B3528C64-8553-D641-B6D0-3E995679B337}" srcOrd="1" destOrd="0" presId="urn:microsoft.com/office/officeart/2005/8/layout/chevron1"/>
    <dgm:cxn modelId="{8B4E0938-334D-B346-ABE4-7D0F33AA4FFA}" type="presParOf" srcId="{E49262A4-6F57-6E41-A0F1-62DC6838ED59}" destId="{5DFA4B9E-1E08-5743-8501-F355A49E6012}" srcOrd="2" destOrd="0" presId="urn:microsoft.com/office/officeart/2005/8/layout/chevron1"/>
    <dgm:cxn modelId="{7CD183F3-830B-F94E-9021-4AD6373248E9}" type="presParOf" srcId="{E49262A4-6F57-6E41-A0F1-62DC6838ED59}" destId="{109B49F0-2897-494A-868C-DE1ED7FD5F2D}" srcOrd="3" destOrd="0" presId="urn:microsoft.com/office/officeart/2005/8/layout/chevron1"/>
    <dgm:cxn modelId="{48D2020E-4AAF-5448-9182-ABC8D9F08FD5}" type="presParOf" srcId="{E49262A4-6F57-6E41-A0F1-62DC6838ED59}" destId="{CBB611C1-BD94-DE4F-9715-88D3A0B2CF8A}" srcOrd="4" destOrd="0" presId="urn:microsoft.com/office/officeart/2005/8/layout/chevron1"/>
    <dgm:cxn modelId="{6C156FC8-2BAA-6046-8F74-9028FABE047D}" type="presParOf" srcId="{E49262A4-6F57-6E41-A0F1-62DC6838ED59}" destId="{6862EECB-0608-BE4E-9810-F0EFA222D9F5}" srcOrd="5" destOrd="0" presId="urn:microsoft.com/office/officeart/2005/8/layout/chevron1"/>
    <dgm:cxn modelId="{794FEF16-50AA-B64B-9551-2BB8C35C265B}" type="presParOf" srcId="{E49262A4-6F57-6E41-A0F1-62DC6838ED59}" destId="{85EA17AC-7B35-B347-AAF5-ADC2C28C451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0FFACC-6E44-7341-A6F3-DFF5562B700F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81037-DA97-1244-A9CA-4B86DA63558B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SPT</a:t>
          </a:r>
        </a:p>
      </dgm:t>
    </dgm:pt>
    <dgm:pt modelId="{B330472F-C30F-4D4C-BED7-2AC9F4E8ECB0}" type="parTrans" cxnId="{2B13662B-F805-AE43-A774-5D049AE2901B}">
      <dgm:prSet/>
      <dgm:spPr/>
      <dgm:t>
        <a:bodyPr/>
        <a:lstStyle/>
        <a:p>
          <a:endParaRPr lang="en-US"/>
        </a:p>
      </dgm:t>
    </dgm:pt>
    <dgm:pt modelId="{C5EBA9FD-6A7E-7446-BEA3-94F028575DB9}" type="sibTrans" cxnId="{2B13662B-F805-AE43-A774-5D049AE2901B}">
      <dgm:prSet/>
      <dgm:spPr/>
      <dgm:t>
        <a:bodyPr/>
        <a:lstStyle/>
        <a:p>
          <a:endParaRPr lang="en-US"/>
        </a:p>
      </dgm:t>
    </dgm:pt>
    <dgm:pt modelId="{C47DC389-B3B6-764E-A740-3699137433E4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Âm</a:t>
          </a:r>
          <a:endParaRPr lang="en-U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2F3DE-F9DF-DF4F-A90E-2B51F6511E6E}" type="parTrans" cxnId="{8448280F-EAE6-6F49-9580-693AA29D3B6B}">
      <dgm:prSet/>
      <dgm:spPr/>
      <dgm:t>
        <a:bodyPr/>
        <a:lstStyle/>
        <a:p>
          <a:endParaRPr lang="en-US"/>
        </a:p>
      </dgm:t>
    </dgm:pt>
    <dgm:pt modelId="{197D82E1-E434-9C45-985F-F9F2DB18CD64}" type="sibTrans" cxnId="{8448280F-EAE6-6F49-9580-693AA29D3B6B}">
      <dgm:prSet/>
      <dgm:spPr/>
      <dgm:t>
        <a:bodyPr/>
        <a:lstStyle/>
        <a:p>
          <a:endParaRPr lang="en-US"/>
        </a:p>
      </dgm:t>
    </dgm:pt>
    <dgm:pt modelId="{D3B36AF5-7ED2-2140-B361-3B53D22060D3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IDR</a:t>
          </a:r>
        </a:p>
      </dgm:t>
    </dgm:pt>
    <dgm:pt modelId="{44D991E1-6A86-3049-8925-F233242291D8}" type="parTrans" cxnId="{EE76585A-A806-1445-BD8B-6795497B2CE2}">
      <dgm:prSet/>
      <dgm:spPr/>
      <dgm:t>
        <a:bodyPr/>
        <a:lstStyle/>
        <a:p>
          <a:endParaRPr lang="en-US"/>
        </a:p>
      </dgm:t>
    </dgm:pt>
    <dgm:pt modelId="{A980BC6C-993A-3E47-B2D7-B9905AB6E64A}" type="sibTrans" cxnId="{EE76585A-A806-1445-BD8B-6795497B2CE2}">
      <dgm:prSet/>
      <dgm:spPr/>
      <dgm:t>
        <a:bodyPr/>
        <a:lstStyle/>
        <a:p>
          <a:endParaRPr lang="en-US"/>
        </a:p>
      </dgm:t>
    </dgm:pt>
    <dgm:pt modelId="{57F6D0B6-E43B-7247-8BFA-86028F0D7C92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Dương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D8E59482-F38A-C34C-A4B9-5556F89BCC81}" type="parTrans" cxnId="{772B011A-5C00-2943-87FC-58556A2C1C31}">
      <dgm:prSet/>
      <dgm:spPr/>
      <dgm:t>
        <a:bodyPr/>
        <a:lstStyle/>
        <a:p>
          <a:endParaRPr lang="en-US"/>
        </a:p>
      </dgm:t>
    </dgm:pt>
    <dgm:pt modelId="{6AA523BD-FC0B-3741-A8A7-F777DB6B55CC}" type="sibTrans" cxnId="{772B011A-5C00-2943-87FC-58556A2C1C31}">
      <dgm:prSet/>
      <dgm:spPr/>
      <dgm:t>
        <a:bodyPr/>
        <a:lstStyle/>
        <a:p>
          <a:endParaRPr lang="en-US"/>
        </a:p>
      </dgm:t>
    </dgm:pt>
    <dgm:pt modelId="{4AF00152-34BA-C845-9D80-94F7A2AD4B10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endParaRPr lang="en-U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9DE6F-99E6-834C-893C-215A98876CB9}" type="parTrans" cxnId="{4D0A9D7A-5B49-9341-AA8B-7C9FC605E064}">
      <dgm:prSet/>
      <dgm:spPr/>
      <dgm:t>
        <a:bodyPr/>
        <a:lstStyle/>
        <a:p>
          <a:endParaRPr lang="en-US"/>
        </a:p>
      </dgm:t>
    </dgm:pt>
    <dgm:pt modelId="{C5B87426-A3FF-5345-A1A0-47AB11BB34DB}" type="sibTrans" cxnId="{4D0A9D7A-5B49-9341-AA8B-7C9FC605E064}">
      <dgm:prSet/>
      <dgm:spPr/>
      <dgm:t>
        <a:bodyPr/>
        <a:lstStyle/>
        <a:p>
          <a:endParaRPr lang="en-US"/>
        </a:p>
      </dgm:t>
    </dgm:pt>
    <dgm:pt modelId="{0A687A3E-BD53-9C46-A5E6-C58B5A8CE585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Dương</a:t>
          </a:r>
          <a:endParaRPr lang="en-U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855286-D2FA-2742-84C0-10BCFCAF4D70}" type="parTrans" cxnId="{2199FA39-E0F5-9A4A-AB79-87E67A7B6F1C}">
      <dgm:prSet/>
      <dgm:spPr/>
      <dgm:t>
        <a:bodyPr/>
        <a:lstStyle/>
        <a:p>
          <a:endParaRPr lang="en-US"/>
        </a:p>
      </dgm:t>
    </dgm:pt>
    <dgm:pt modelId="{1F0C787D-1B58-EF4B-B611-F24B1153BCEA}" type="sibTrans" cxnId="{2199FA39-E0F5-9A4A-AB79-87E67A7B6F1C}">
      <dgm:prSet/>
      <dgm:spPr/>
      <dgm:t>
        <a:bodyPr/>
        <a:lstStyle/>
        <a:p>
          <a:endParaRPr lang="en-US"/>
        </a:p>
      </dgm:t>
    </dgm:pt>
    <dgm:pt modelId="{18E83C05-2039-DA4E-8882-4A45D449A71E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9B756132-290F-8C42-AA40-5781C73474A4}" type="parTrans" cxnId="{01B29398-25D4-C947-B01E-45940EA58C95}">
      <dgm:prSet/>
      <dgm:spPr/>
      <dgm:t>
        <a:bodyPr/>
        <a:lstStyle/>
        <a:p>
          <a:endParaRPr lang="en-US"/>
        </a:p>
      </dgm:t>
    </dgm:pt>
    <dgm:pt modelId="{70EA6566-C3F2-9F43-99A2-1E6650A0F58C}" type="sibTrans" cxnId="{01B29398-25D4-C947-B01E-45940EA58C95}">
      <dgm:prSet/>
      <dgm:spPr/>
      <dgm:t>
        <a:bodyPr/>
        <a:lstStyle/>
        <a:p>
          <a:endParaRPr lang="en-US"/>
        </a:p>
      </dgm:t>
    </dgm:pt>
    <dgm:pt modelId="{D266A006-DAAC-1F45-9EA9-09D1E1A02DFC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endParaRPr lang="en-U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547C7C-BEEE-9F47-800B-CC83FC4C4EC2}" type="parTrans" cxnId="{E64B8684-E3ED-2344-9A49-DCD6C34E259D}">
      <dgm:prSet/>
      <dgm:spPr/>
      <dgm:t>
        <a:bodyPr/>
        <a:lstStyle/>
        <a:p>
          <a:endParaRPr lang="en-US"/>
        </a:p>
      </dgm:t>
    </dgm:pt>
    <dgm:pt modelId="{D37677E9-0521-ED42-A72F-990A353DE9CC}" type="sibTrans" cxnId="{E64B8684-E3ED-2344-9A49-DCD6C34E259D}">
      <dgm:prSet/>
      <dgm:spPr/>
      <dgm:t>
        <a:bodyPr/>
        <a:lstStyle/>
        <a:p>
          <a:endParaRPr lang="en-US"/>
        </a:p>
      </dgm:t>
    </dgm:pt>
    <dgm:pt modelId="{57F42BAC-2646-E347-87A7-1100118C4A64}">
      <dgm:prSet custT="1"/>
      <dgm:spPr>
        <a:solidFill>
          <a:srgbClr val="00B050"/>
        </a:solidFill>
      </dgm:spPr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DPT </a:t>
          </a:r>
        </a:p>
      </dgm:t>
    </dgm:pt>
    <dgm:pt modelId="{2DD0D99D-183D-D043-B3C9-24CE5E348651}" type="parTrans" cxnId="{95E253AD-C11D-A147-A503-05BC2BE15F38}">
      <dgm:prSet/>
      <dgm:spPr/>
      <dgm:t>
        <a:bodyPr/>
        <a:lstStyle/>
        <a:p>
          <a:endParaRPr lang="en-US"/>
        </a:p>
      </dgm:t>
    </dgm:pt>
    <dgm:pt modelId="{4C272DC4-E93D-7E47-9F82-47C3ADE82E1A}" type="sibTrans" cxnId="{95E253AD-C11D-A147-A503-05BC2BE15F38}">
      <dgm:prSet/>
      <dgm:spPr/>
      <dgm:t>
        <a:bodyPr/>
        <a:lstStyle/>
        <a:p>
          <a:endParaRPr lang="en-US"/>
        </a:p>
      </dgm:t>
    </dgm:pt>
    <dgm:pt modelId="{29BAF1DC-3B64-C94C-8F6A-7EE4A48F6E90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Âm</a:t>
          </a:r>
          <a:endParaRPr lang="en-U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2B3298-4C7A-2A4C-92E8-3E7FCDC9C233}" type="parTrans" cxnId="{52B7BB83-1996-AD4E-AFB2-C20B730D445D}">
      <dgm:prSet/>
      <dgm:spPr/>
      <dgm:t>
        <a:bodyPr/>
        <a:lstStyle/>
        <a:p>
          <a:endParaRPr lang="en-US"/>
        </a:p>
      </dgm:t>
    </dgm:pt>
    <dgm:pt modelId="{F5247068-FAFD-5F4D-87D6-5A12DE21746B}" type="sibTrans" cxnId="{52B7BB83-1996-AD4E-AFB2-C20B730D445D}">
      <dgm:prSet/>
      <dgm:spPr/>
      <dgm:t>
        <a:bodyPr/>
        <a:lstStyle/>
        <a:p>
          <a:endParaRPr lang="en-US"/>
        </a:p>
      </dgm:t>
    </dgm:pt>
    <dgm:pt modelId="{5C9BDBB3-95B7-3B47-A7A1-775AFCB6CF5B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Dương</a:t>
          </a:r>
          <a:endParaRPr lang="en-US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7431B4-A61C-BB41-8861-DF7C3803F01E}" type="parTrans" cxnId="{B36ED986-870C-A041-AC05-B06D49D31A7A}">
      <dgm:prSet/>
      <dgm:spPr/>
      <dgm:t>
        <a:bodyPr/>
        <a:lstStyle/>
        <a:p>
          <a:endParaRPr lang="en-US"/>
        </a:p>
      </dgm:t>
    </dgm:pt>
    <dgm:pt modelId="{EDDD4114-7B19-934C-9BCF-CD83112A1433}" type="sibTrans" cxnId="{B36ED986-870C-A041-AC05-B06D49D31A7A}">
      <dgm:prSet/>
      <dgm:spPr/>
      <dgm:t>
        <a:bodyPr/>
        <a:lstStyle/>
        <a:p>
          <a:endParaRPr lang="en-US"/>
        </a:p>
      </dgm:t>
    </dgm:pt>
    <dgm:pt modelId="{A86A4C8E-3FFD-D74C-BFAE-699DDBB987B8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GỠ NHÃN </a:t>
          </a:r>
        </a:p>
      </dgm:t>
    </dgm:pt>
    <dgm:pt modelId="{974F1DE8-67BC-5D42-A729-755A6D0458E8}" type="parTrans" cxnId="{E9D2A631-70C3-AE4E-8E6E-512B736E88F7}">
      <dgm:prSet/>
      <dgm:spPr/>
      <dgm:t>
        <a:bodyPr/>
        <a:lstStyle/>
        <a:p>
          <a:endParaRPr lang="en-US"/>
        </a:p>
      </dgm:t>
    </dgm:pt>
    <dgm:pt modelId="{2974C0AD-A498-F244-891D-06C3BF9813F6}" type="sibTrans" cxnId="{E9D2A631-70C3-AE4E-8E6E-512B736E88F7}">
      <dgm:prSet/>
      <dgm:spPr/>
      <dgm:t>
        <a:bodyPr/>
        <a:lstStyle/>
        <a:p>
          <a:endParaRPr lang="en-US"/>
        </a:p>
      </dgm:t>
    </dgm:pt>
    <dgm:pt modelId="{5F241090-7716-4941-AB4B-CC9053A1858A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endParaRPr lang="en-US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57579D-FEB4-0342-B07F-1CFB644B87CF}" type="parTrans" cxnId="{88F596E9-433E-FD47-A071-BA4B9436EC5A}">
      <dgm:prSet/>
      <dgm:spPr/>
      <dgm:t>
        <a:bodyPr/>
        <a:lstStyle/>
        <a:p>
          <a:endParaRPr lang="en-US"/>
        </a:p>
      </dgm:t>
    </dgm:pt>
    <dgm:pt modelId="{027C6E15-5260-F548-BF0F-E1F9CB5BA67E}" type="sibTrans" cxnId="{88F596E9-433E-FD47-A071-BA4B9436EC5A}">
      <dgm:prSet/>
      <dgm:spPr/>
      <dgm:t>
        <a:bodyPr/>
        <a:lstStyle/>
        <a:p>
          <a:endParaRPr lang="en-US"/>
        </a:p>
      </dgm:t>
    </dgm:pt>
    <dgm:pt modelId="{98C234B5-4D29-BD45-951E-023C7036CA62}" type="pres">
      <dgm:prSet presAssocID="{000FFACC-6E44-7341-A6F3-DFF5562B700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C7EC4A-C740-D142-AFB3-00487D6ED4C4}" type="pres">
      <dgm:prSet presAssocID="{2EF81037-DA97-1244-A9CA-4B86DA63558B}" presName="root1" presStyleCnt="0"/>
      <dgm:spPr/>
    </dgm:pt>
    <dgm:pt modelId="{5A74B812-56C4-1244-B69A-E4B038DD6B7F}" type="pres">
      <dgm:prSet presAssocID="{2EF81037-DA97-1244-A9CA-4B86DA63558B}" presName="LevelOneTextNode" presStyleLbl="node0" presStyleIdx="0" presStyleCnt="1">
        <dgm:presLayoutVars>
          <dgm:chPref val="3"/>
        </dgm:presLayoutVars>
      </dgm:prSet>
      <dgm:spPr/>
    </dgm:pt>
    <dgm:pt modelId="{A57E0432-5F52-6D4C-A226-4603558EA11E}" type="pres">
      <dgm:prSet presAssocID="{2EF81037-DA97-1244-A9CA-4B86DA63558B}" presName="level2hierChild" presStyleCnt="0"/>
      <dgm:spPr/>
    </dgm:pt>
    <dgm:pt modelId="{2FE2040B-3DD6-0F4D-A262-0CB53BBA16E8}" type="pres">
      <dgm:prSet presAssocID="{3D62F3DE-F9DF-DF4F-A90E-2B51F6511E6E}" presName="conn2-1" presStyleLbl="parChTrans1D2" presStyleIdx="0" presStyleCnt="2"/>
      <dgm:spPr/>
    </dgm:pt>
    <dgm:pt modelId="{6A4A37C2-DCA9-D743-8344-5E859F78D3F3}" type="pres">
      <dgm:prSet presAssocID="{3D62F3DE-F9DF-DF4F-A90E-2B51F6511E6E}" presName="connTx" presStyleLbl="parChTrans1D2" presStyleIdx="0" presStyleCnt="2"/>
      <dgm:spPr/>
    </dgm:pt>
    <dgm:pt modelId="{09F395EE-6F56-AA4C-ADC3-CFDCAD94065B}" type="pres">
      <dgm:prSet presAssocID="{C47DC389-B3B6-764E-A740-3699137433E4}" presName="root2" presStyleCnt="0"/>
      <dgm:spPr/>
    </dgm:pt>
    <dgm:pt modelId="{DE2216B8-009F-9F49-A62D-F11A62DA5C67}" type="pres">
      <dgm:prSet presAssocID="{C47DC389-B3B6-764E-A740-3699137433E4}" presName="LevelTwoTextNode" presStyleLbl="node2" presStyleIdx="0" presStyleCnt="2">
        <dgm:presLayoutVars>
          <dgm:chPref val="3"/>
        </dgm:presLayoutVars>
      </dgm:prSet>
      <dgm:spPr/>
    </dgm:pt>
    <dgm:pt modelId="{4FC87AAD-C2CE-EA4E-BA1D-E87A1BB983A1}" type="pres">
      <dgm:prSet presAssocID="{C47DC389-B3B6-764E-A740-3699137433E4}" presName="level3hierChild" presStyleCnt="0"/>
      <dgm:spPr/>
    </dgm:pt>
    <dgm:pt modelId="{F51157C1-03B0-DE4C-BBA4-0A3719EF3E67}" type="pres">
      <dgm:prSet presAssocID="{44D991E1-6A86-3049-8925-F233242291D8}" presName="conn2-1" presStyleLbl="parChTrans1D3" presStyleIdx="0" presStyleCnt="2"/>
      <dgm:spPr/>
    </dgm:pt>
    <dgm:pt modelId="{EF00F4E9-6616-2543-B105-B7206F461183}" type="pres">
      <dgm:prSet presAssocID="{44D991E1-6A86-3049-8925-F233242291D8}" presName="connTx" presStyleLbl="parChTrans1D3" presStyleIdx="0" presStyleCnt="2"/>
      <dgm:spPr/>
    </dgm:pt>
    <dgm:pt modelId="{0FE1DCF7-EC78-9047-A336-6929A618B1C1}" type="pres">
      <dgm:prSet presAssocID="{D3B36AF5-7ED2-2140-B361-3B53D22060D3}" presName="root2" presStyleCnt="0"/>
      <dgm:spPr/>
    </dgm:pt>
    <dgm:pt modelId="{9EF5254B-C7A8-4749-BF73-3FB335D81713}" type="pres">
      <dgm:prSet presAssocID="{D3B36AF5-7ED2-2140-B361-3B53D22060D3}" presName="LevelTwoTextNode" presStyleLbl="node3" presStyleIdx="0" presStyleCnt="2">
        <dgm:presLayoutVars>
          <dgm:chPref val="3"/>
        </dgm:presLayoutVars>
      </dgm:prSet>
      <dgm:spPr/>
    </dgm:pt>
    <dgm:pt modelId="{EA621AB8-C2EF-FB4B-8C70-C63B2C18FA7A}" type="pres">
      <dgm:prSet presAssocID="{D3B36AF5-7ED2-2140-B361-3B53D22060D3}" presName="level3hierChild" presStyleCnt="0"/>
      <dgm:spPr/>
    </dgm:pt>
    <dgm:pt modelId="{265CCF1B-D32E-504B-9D7D-82ACD8B0EB47}" type="pres">
      <dgm:prSet presAssocID="{0A855286-D2FA-2742-84C0-10BCFCAF4D70}" presName="conn2-1" presStyleLbl="parChTrans1D4" presStyleIdx="0" presStyleCnt="8"/>
      <dgm:spPr/>
    </dgm:pt>
    <dgm:pt modelId="{6F1AE09F-9BAB-8F43-A11A-E0BF54F0410E}" type="pres">
      <dgm:prSet presAssocID="{0A855286-D2FA-2742-84C0-10BCFCAF4D70}" presName="connTx" presStyleLbl="parChTrans1D4" presStyleIdx="0" presStyleCnt="8"/>
      <dgm:spPr/>
    </dgm:pt>
    <dgm:pt modelId="{0EEE09E7-CF58-934F-A453-E17679E295C8}" type="pres">
      <dgm:prSet presAssocID="{0A687A3E-BD53-9C46-A5E6-C58B5A8CE585}" presName="root2" presStyleCnt="0"/>
      <dgm:spPr/>
    </dgm:pt>
    <dgm:pt modelId="{6B95A5AC-F39D-D344-BB4E-C0D4C3DB803D}" type="pres">
      <dgm:prSet presAssocID="{0A687A3E-BD53-9C46-A5E6-C58B5A8CE585}" presName="LevelTwoTextNode" presStyleLbl="node4" presStyleIdx="0" presStyleCnt="8">
        <dgm:presLayoutVars>
          <dgm:chPref val="3"/>
        </dgm:presLayoutVars>
      </dgm:prSet>
      <dgm:spPr/>
    </dgm:pt>
    <dgm:pt modelId="{78A187AE-CAB1-514F-9018-D27D4F5FC7C2}" type="pres">
      <dgm:prSet presAssocID="{0A687A3E-BD53-9C46-A5E6-C58B5A8CE585}" presName="level3hierChild" presStyleCnt="0"/>
      <dgm:spPr/>
    </dgm:pt>
    <dgm:pt modelId="{01A9FB54-F22C-7044-8AAE-81A901DC12C7}" type="pres">
      <dgm:prSet presAssocID="{4B547C7C-BEEE-9F47-800B-CC83FC4C4EC2}" presName="conn2-1" presStyleLbl="parChTrans1D4" presStyleIdx="1" presStyleCnt="8"/>
      <dgm:spPr/>
    </dgm:pt>
    <dgm:pt modelId="{AA9831A6-195F-DA44-BD37-6B56D4029A97}" type="pres">
      <dgm:prSet presAssocID="{4B547C7C-BEEE-9F47-800B-CC83FC4C4EC2}" presName="connTx" presStyleLbl="parChTrans1D4" presStyleIdx="1" presStyleCnt="8"/>
      <dgm:spPr/>
    </dgm:pt>
    <dgm:pt modelId="{E6597319-1F04-1440-9A79-8E323F3297E2}" type="pres">
      <dgm:prSet presAssocID="{D266A006-DAAC-1F45-9EA9-09D1E1A02DFC}" presName="root2" presStyleCnt="0"/>
      <dgm:spPr/>
    </dgm:pt>
    <dgm:pt modelId="{6C4D828F-E82B-0244-82A4-2DF9FF7797A6}" type="pres">
      <dgm:prSet presAssocID="{D266A006-DAAC-1F45-9EA9-09D1E1A02DFC}" presName="LevelTwoTextNode" presStyleLbl="node4" presStyleIdx="1" presStyleCnt="8">
        <dgm:presLayoutVars>
          <dgm:chPref val="3"/>
        </dgm:presLayoutVars>
      </dgm:prSet>
      <dgm:spPr/>
    </dgm:pt>
    <dgm:pt modelId="{E5F9716A-F618-0347-8BF5-252BB736B4ED}" type="pres">
      <dgm:prSet presAssocID="{D266A006-DAAC-1F45-9EA9-09D1E1A02DFC}" presName="level3hierChild" presStyleCnt="0"/>
      <dgm:spPr/>
    </dgm:pt>
    <dgm:pt modelId="{5C5905DA-8359-0C49-8C06-A5FDAD5A0D2B}" type="pres">
      <dgm:prSet presAssocID="{9B756132-290F-8C42-AA40-5781C73474A4}" presName="conn2-1" presStyleLbl="parChTrans1D4" presStyleIdx="2" presStyleCnt="8"/>
      <dgm:spPr/>
    </dgm:pt>
    <dgm:pt modelId="{73AB59AF-4EE2-384D-9ACA-D2B2938C8519}" type="pres">
      <dgm:prSet presAssocID="{9B756132-290F-8C42-AA40-5781C73474A4}" presName="connTx" presStyleLbl="parChTrans1D4" presStyleIdx="2" presStyleCnt="8"/>
      <dgm:spPr/>
    </dgm:pt>
    <dgm:pt modelId="{286AC521-8473-F849-AC49-6D3324EF581B}" type="pres">
      <dgm:prSet presAssocID="{18E83C05-2039-DA4E-8882-4A45D449A71E}" presName="root2" presStyleCnt="0"/>
      <dgm:spPr/>
    </dgm:pt>
    <dgm:pt modelId="{22E1BD29-6CD9-5149-A1E1-C3366B2A436C}" type="pres">
      <dgm:prSet presAssocID="{18E83C05-2039-DA4E-8882-4A45D449A71E}" presName="LevelTwoTextNode" presStyleLbl="node4" presStyleIdx="2" presStyleCnt="8">
        <dgm:presLayoutVars>
          <dgm:chPref val="3"/>
        </dgm:presLayoutVars>
      </dgm:prSet>
      <dgm:spPr/>
    </dgm:pt>
    <dgm:pt modelId="{844864AE-61E0-4648-B90E-D2738D10215D}" type="pres">
      <dgm:prSet presAssocID="{18E83C05-2039-DA4E-8882-4A45D449A71E}" presName="level3hierChild" presStyleCnt="0"/>
      <dgm:spPr/>
    </dgm:pt>
    <dgm:pt modelId="{B89B93D4-018E-E84F-9BB5-66D688275613}" type="pres">
      <dgm:prSet presAssocID="{2DD0D99D-183D-D043-B3C9-24CE5E348651}" presName="conn2-1" presStyleLbl="parChTrans1D4" presStyleIdx="3" presStyleCnt="8"/>
      <dgm:spPr/>
    </dgm:pt>
    <dgm:pt modelId="{14F047A6-433F-3249-99F7-0F1A8B72EE75}" type="pres">
      <dgm:prSet presAssocID="{2DD0D99D-183D-D043-B3C9-24CE5E348651}" presName="connTx" presStyleLbl="parChTrans1D4" presStyleIdx="3" presStyleCnt="8"/>
      <dgm:spPr/>
    </dgm:pt>
    <dgm:pt modelId="{398CA183-9F8F-2F44-944D-D5D34F2151D8}" type="pres">
      <dgm:prSet presAssocID="{57F42BAC-2646-E347-87A7-1100118C4A64}" presName="root2" presStyleCnt="0"/>
      <dgm:spPr/>
    </dgm:pt>
    <dgm:pt modelId="{645434E8-5DD6-984D-AA94-AF21A8EE472B}" type="pres">
      <dgm:prSet presAssocID="{57F42BAC-2646-E347-87A7-1100118C4A64}" presName="LevelTwoTextNode" presStyleLbl="node4" presStyleIdx="3" presStyleCnt="8">
        <dgm:presLayoutVars>
          <dgm:chPref val="3"/>
        </dgm:presLayoutVars>
      </dgm:prSet>
      <dgm:spPr/>
    </dgm:pt>
    <dgm:pt modelId="{0FBEFD5A-D289-EB45-9640-61596CF8855F}" type="pres">
      <dgm:prSet presAssocID="{57F42BAC-2646-E347-87A7-1100118C4A64}" presName="level3hierChild" presStyleCnt="0"/>
      <dgm:spPr/>
    </dgm:pt>
    <dgm:pt modelId="{7CA34899-9933-B04D-8EA6-6F47EE78F300}" type="pres">
      <dgm:prSet presAssocID="{452B3298-4C7A-2A4C-92E8-3E7FCDC9C233}" presName="conn2-1" presStyleLbl="parChTrans1D4" presStyleIdx="4" presStyleCnt="8"/>
      <dgm:spPr/>
    </dgm:pt>
    <dgm:pt modelId="{8D946243-8342-4D45-A35C-3FB7643D2F5C}" type="pres">
      <dgm:prSet presAssocID="{452B3298-4C7A-2A4C-92E8-3E7FCDC9C233}" presName="connTx" presStyleLbl="parChTrans1D4" presStyleIdx="4" presStyleCnt="8"/>
      <dgm:spPr/>
    </dgm:pt>
    <dgm:pt modelId="{58E2377D-D9CB-9D4B-A222-5B7AB9D7AB79}" type="pres">
      <dgm:prSet presAssocID="{29BAF1DC-3B64-C94C-8F6A-7EE4A48F6E90}" presName="root2" presStyleCnt="0"/>
      <dgm:spPr/>
    </dgm:pt>
    <dgm:pt modelId="{32279890-31BE-D64C-86AA-7D5EEE2D9CCD}" type="pres">
      <dgm:prSet presAssocID="{29BAF1DC-3B64-C94C-8F6A-7EE4A48F6E90}" presName="LevelTwoTextNode" presStyleLbl="node4" presStyleIdx="4" presStyleCnt="8">
        <dgm:presLayoutVars>
          <dgm:chPref val="3"/>
        </dgm:presLayoutVars>
      </dgm:prSet>
      <dgm:spPr/>
    </dgm:pt>
    <dgm:pt modelId="{491DC030-086E-294C-BB11-2318C66A9F06}" type="pres">
      <dgm:prSet presAssocID="{29BAF1DC-3B64-C94C-8F6A-7EE4A48F6E90}" presName="level3hierChild" presStyleCnt="0"/>
      <dgm:spPr/>
    </dgm:pt>
    <dgm:pt modelId="{63B4309C-19FE-B446-97ED-AF746E9E80E4}" type="pres">
      <dgm:prSet presAssocID="{974F1DE8-67BC-5D42-A729-755A6D0458E8}" presName="conn2-1" presStyleLbl="parChTrans1D4" presStyleIdx="5" presStyleCnt="8"/>
      <dgm:spPr/>
    </dgm:pt>
    <dgm:pt modelId="{FA6D0EC0-3449-DC48-A99F-1C5E6EFE5A43}" type="pres">
      <dgm:prSet presAssocID="{974F1DE8-67BC-5D42-A729-755A6D0458E8}" presName="connTx" presStyleLbl="parChTrans1D4" presStyleIdx="5" presStyleCnt="8"/>
      <dgm:spPr/>
    </dgm:pt>
    <dgm:pt modelId="{CB9AA548-FBA0-9947-9776-27D507EA58D0}" type="pres">
      <dgm:prSet presAssocID="{A86A4C8E-3FFD-D74C-BFAE-699DDBB987B8}" presName="root2" presStyleCnt="0"/>
      <dgm:spPr/>
    </dgm:pt>
    <dgm:pt modelId="{EDFA18A9-69B9-BA4C-888D-6C5593F1DD2D}" type="pres">
      <dgm:prSet presAssocID="{A86A4C8E-3FFD-D74C-BFAE-699DDBB987B8}" presName="LevelTwoTextNode" presStyleLbl="node4" presStyleIdx="5" presStyleCnt="8">
        <dgm:presLayoutVars>
          <dgm:chPref val="3"/>
        </dgm:presLayoutVars>
      </dgm:prSet>
      <dgm:spPr/>
    </dgm:pt>
    <dgm:pt modelId="{2AD07ACA-E721-D14D-AC8B-440E23C778DE}" type="pres">
      <dgm:prSet presAssocID="{A86A4C8E-3FFD-D74C-BFAE-699DDBB987B8}" presName="level3hierChild" presStyleCnt="0"/>
      <dgm:spPr/>
    </dgm:pt>
    <dgm:pt modelId="{8F59C253-F8AA-EC4A-ABF7-27B81CEBC4C9}" type="pres">
      <dgm:prSet presAssocID="{907431B4-A61C-BB41-8861-DF7C3803F01E}" presName="conn2-1" presStyleLbl="parChTrans1D4" presStyleIdx="6" presStyleCnt="8"/>
      <dgm:spPr/>
    </dgm:pt>
    <dgm:pt modelId="{43D05034-93DD-0C42-8DC9-762F33BFC133}" type="pres">
      <dgm:prSet presAssocID="{907431B4-A61C-BB41-8861-DF7C3803F01E}" presName="connTx" presStyleLbl="parChTrans1D4" presStyleIdx="6" presStyleCnt="8"/>
      <dgm:spPr/>
    </dgm:pt>
    <dgm:pt modelId="{7C5A3C3F-1AE7-9C43-8089-906C551FBA0A}" type="pres">
      <dgm:prSet presAssocID="{5C9BDBB3-95B7-3B47-A7A1-775AFCB6CF5B}" presName="root2" presStyleCnt="0"/>
      <dgm:spPr/>
    </dgm:pt>
    <dgm:pt modelId="{F3B3D0B7-D9FA-A245-94DE-DBFDC85ECDFE}" type="pres">
      <dgm:prSet presAssocID="{5C9BDBB3-95B7-3B47-A7A1-775AFCB6CF5B}" presName="LevelTwoTextNode" presStyleLbl="node4" presStyleIdx="6" presStyleCnt="8">
        <dgm:presLayoutVars>
          <dgm:chPref val="3"/>
        </dgm:presLayoutVars>
      </dgm:prSet>
      <dgm:spPr/>
    </dgm:pt>
    <dgm:pt modelId="{63294C14-E426-2D47-87CC-92A2AA292D15}" type="pres">
      <dgm:prSet presAssocID="{5C9BDBB3-95B7-3B47-A7A1-775AFCB6CF5B}" presName="level3hierChild" presStyleCnt="0"/>
      <dgm:spPr/>
    </dgm:pt>
    <dgm:pt modelId="{B34BE2C1-2FA1-9048-A397-B9708E2E91BA}" type="pres">
      <dgm:prSet presAssocID="{8457579D-FEB4-0342-B07F-1CFB644B87CF}" presName="conn2-1" presStyleLbl="parChTrans1D4" presStyleIdx="7" presStyleCnt="8"/>
      <dgm:spPr/>
    </dgm:pt>
    <dgm:pt modelId="{661A5F70-CAE5-FD43-AF40-DE32B9713164}" type="pres">
      <dgm:prSet presAssocID="{8457579D-FEB4-0342-B07F-1CFB644B87CF}" presName="connTx" presStyleLbl="parChTrans1D4" presStyleIdx="7" presStyleCnt="8"/>
      <dgm:spPr/>
    </dgm:pt>
    <dgm:pt modelId="{C2BB1E71-E13E-3044-A23E-60E5045B9D5B}" type="pres">
      <dgm:prSet presAssocID="{5F241090-7716-4941-AB4B-CC9053A1858A}" presName="root2" presStyleCnt="0"/>
      <dgm:spPr/>
    </dgm:pt>
    <dgm:pt modelId="{C3461EDE-87BC-8143-BAE1-9E0924A41BAE}" type="pres">
      <dgm:prSet presAssocID="{5F241090-7716-4941-AB4B-CC9053A1858A}" presName="LevelTwoTextNode" presStyleLbl="node4" presStyleIdx="7" presStyleCnt="8">
        <dgm:presLayoutVars>
          <dgm:chPref val="3"/>
        </dgm:presLayoutVars>
      </dgm:prSet>
      <dgm:spPr/>
    </dgm:pt>
    <dgm:pt modelId="{0297BB01-C2B8-4341-9AA0-4AD9226EF1A0}" type="pres">
      <dgm:prSet presAssocID="{5F241090-7716-4941-AB4B-CC9053A1858A}" presName="level3hierChild" presStyleCnt="0"/>
      <dgm:spPr/>
    </dgm:pt>
    <dgm:pt modelId="{FFF220FE-CB08-A743-814B-478701A82073}" type="pres">
      <dgm:prSet presAssocID="{D8E59482-F38A-C34C-A4B9-5556F89BCC81}" presName="conn2-1" presStyleLbl="parChTrans1D2" presStyleIdx="1" presStyleCnt="2"/>
      <dgm:spPr/>
    </dgm:pt>
    <dgm:pt modelId="{9E8AC0BB-9860-B742-855D-22F98A289FA8}" type="pres">
      <dgm:prSet presAssocID="{D8E59482-F38A-C34C-A4B9-5556F89BCC81}" presName="connTx" presStyleLbl="parChTrans1D2" presStyleIdx="1" presStyleCnt="2"/>
      <dgm:spPr/>
    </dgm:pt>
    <dgm:pt modelId="{A8F6BC92-E9A4-0440-AC3C-8F31E98264F8}" type="pres">
      <dgm:prSet presAssocID="{57F6D0B6-E43B-7247-8BFA-86028F0D7C92}" presName="root2" presStyleCnt="0"/>
      <dgm:spPr/>
    </dgm:pt>
    <dgm:pt modelId="{D81FB1FF-8C3B-8F46-BF52-B9AED11CD5AD}" type="pres">
      <dgm:prSet presAssocID="{57F6D0B6-E43B-7247-8BFA-86028F0D7C92}" presName="LevelTwoTextNode" presStyleLbl="node2" presStyleIdx="1" presStyleCnt="2">
        <dgm:presLayoutVars>
          <dgm:chPref val="3"/>
        </dgm:presLayoutVars>
      </dgm:prSet>
      <dgm:spPr/>
    </dgm:pt>
    <dgm:pt modelId="{13FF468A-EE2C-274C-B36D-FB14FED051F0}" type="pres">
      <dgm:prSet presAssocID="{57F6D0B6-E43B-7247-8BFA-86028F0D7C92}" presName="level3hierChild" presStyleCnt="0"/>
      <dgm:spPr/>
    </dgm:pt>
    <dgm:pt modelId="{BBB83069-8CAC-2446-BAF9-D4DCD6F37C42}" type="pres">
      <dgm:prSet presAssocID="{E609DE6F-99E6-834C-893C-215A98876CB9}" presName="conn2-1" presStyleLbl="parChTrans1D3" presStyleIdx="1" presStyleCnt="2"/>
      <dgm:spPr/>
    </dgm:pt>
    <dgm:pt modelId="{BB3B5C4B-04EB-9B41-B934-766EBE10CC66}" type="pres">
      <dgm:prSet presAssocID="{E609DE6F-99E6-834C-893C-215A98876CB9}" presName="connTx" presStyleLbl="parChTrans1D3" presStyleIdx="1" presStyleCnt="2"/>
      <dgm:spPr/>
    </dgm:pt>
    <dgm:pt modelId="{03F3576B-29E1-4D43-9312-966F900849C4}" type="pres">
      <dgm:prSet presAssocID="{4AF00152-34BA-C845-9D80-94F7A2AD4B10}" presName="root2" presStyleCnt="0"/>
      <dgm:spPr/>
    </dgm:pt>
    <dgm:pt modelId="{25DF1F4B-2542-A24C-8437-73BDA6A26EBC}" type="pres">
      <dgm:prSet presAssocID="{4AF00152-34BA-C845-9D80-94F7A2AD4B10}" presName="LevelTwoTextNode" presStyleLbl="node3" presStyleIdx="1" presStyleCnt="2">
        <dgm:presLayoutVars>
          <dgm:chPref val="3"/>
        </dgm:presLayoutVars>
      </dgm:prSet>
      <dgm:spPr/>
    </dgm:pt>
    <dgm:pt modelId="{ACC982B1-CBC5-944F-A38B-D1E893651F1F}" type="pres">
      <dgm:prSet presAssocID="{4AF00152-34BA-C845-9D80-94F7A2AD4B10}" presName="level3hierChild" presStyleCnt="0"/>
      <dgm:spPr/>
    </dgm:pt>
  </dgm:ptLst>
  <dgm:cxnLst>
    <dgm:cxn modelId="{70171304-3F90-8A43-8B8F-94EB50F999B8}" type="presOf" srcId="{0A687A3E-BD53-9C46-A5E6-C58B5A8CE585}" destId="{6B95A5AC-F39D-D344-BB4E-C0D4C3DB803D}" srcOrd="0" destOrd="0" presId="urn:microsoft.com/office/officeart/2005/8/layout/hierarchy2"/>
    <dgm:cxn modelId="{B6C95405-1804-D147-A801-E087BB946516}" type="presOf" srcId="{A86A4C8E-3FFD-D74C-BFAE-699DDBB987B8}" destId="{EDFA18A9-69B9-BA4C-888D-6C5593F1DD2D}" srcOrd="0" destOrd="0" presId="urn:microsoft.com/office/officeart/2005/8/layout/hierarchy2"/>
    <dgm:cxn modelId="{32B51A0A-C0C6-A945-B472-CD79C246A4F4}" type="presOf" srcId="{0A855286-D2FA-2742-84C0-10BCFCAF4D70}" destId="{6F1AE09F-9BAB-8F43-A11A-E0BF54F0410E}" srcOrd="1" destOrd="0" presId="urn:microsoft.com/office/officeart/2005/8/layout/hierarchy2"/>
    <dgm:cxn modelId="{BFDA210A-FB8D-9040-95F5-B455D7281491}" type="presOf" srcId="{44D991E1-6A86-3049-8925-F233242291D8}" destId="{EF00F4E9-6616-2543-B105-B7206F461183}" srcOrd="1" destOrd="0" presId="urn:microsoft.com/office/officeart/2005/8/layout/hierarchy2"/>
    <dgm:cxn modelId="{8448280F-EAE6-6F49-9580-693AA29D3B6B}" srcId="{2EF81037-DA97-1244-A9CA-4B86DA63558B}" destId="{C47DC389-B3B6-764E-A740-3699137433E4}" srcOrd="0" destOrd="0" parTransId="{3D62F3DE-F9DF-DF4F-A90E-2B51F6511E6E}" sibTransId="{197D82E1-E434-9C45-985F-F9F2DB18CD64}"/>
    <dgm:cxn modelId="{13F15B15-3E57-6349-85F2-801E3BFC43F1}" type="presOf" srcId="{5C9BDBB3-95B7-3B47-A7A1-775AFCB6CF5B}" destId="{F3B3D0B7-D9FA-A245-94DE-DBFDC85ECDFE}" srcOrd="0" destOrd="0" presId="urn:microsoft.com/office/officeart/2005/8/layout/hierarchy2"/>
    <dgm:cxn modelId="{0271FC16-413B-F148-99B4-DB998437066A}" type="presOf" srcId="{974F1DE8-67BC-5D42-A729-755A6D0458E8}" destId="{63B4309C-19FE-B446-97ED-AF746E9E80E4}" srcOrd="0" destOrd="0" presId="urn:microsoft.com/office/officeart/2005/8/layout/hierarchy2"/>
    <dgm:cxn modelId="{772B011A-5C00-2943-87FC-58556A2C1C31}" srcId="{2EF81037-DA97-1244-A9CA-4B86DA63558B}" destId="{57F6D0B6-E43B-7247-8BFA-86028F0D7C92}" srcOrd="1" destOrd="0" parTransId="{D8E59482-F38A-C34C-A4B9-5556F89BCC81}" sibTransId="{6AA523BD-FC0B-3741-A8A7-F777DB6B55CC}"/>
    <dgm:cxn modelId="{7AB83722-EE30-8644-9162-EAA71F2E794D}" type="presOf" srcId="{57F6D0B6-E43B-7247-8BFA-86028F0D7C92}" destId="{D81FB1FF-8C3B-8F46-BF52-B9AED11CD5AD}" srcOrd="0" destOrd="0" presId="urn:microsoft.com/office/officeart/2005/8/layout/hierarchy2"/>
    <dgm:cxn modelId="{2B13662B-F805-AE43-A774-5D049AE2901B}" srcId="{000FFACC-6E44-7341-A6F3-DFF5562B700F}" destId="{2EF81037-DA97-1244-A9CA-4B86DA63558B}" srcOrd="0" destOrd="0" parTransId="{B330472F-C30F-4D4C-BED7-2AC9F4E8ECB0}" sibTransId="{C5EBA9FD-6A7E-7446-BEA3-94F028575DB9}"/>
    <dgm:cxn modelId="{E9D2A631-70C3-AE4E-8E6E-512B736E88F7}" srcId="{29BAF1DC-3B64-C94C-8F6A-7EE4A48F6E90}" destId="{A86A4C8E-3FFD-D74C-BFAE-699DDBB987B8}" srcOrd="0" destOrd="0" parTransId="{974F1DE8-67BC-5D42-A729-755A6D0458E8}" sibTransId="{2974C0AD-A498-F244-891D-06C3BF9813F6}"/>
    <dgm:cxn modelId="{620DD336-F02E-3147-9773-F0045DF9CD6F}" type="presOf" srcId="{2DD0D99D-183D-D043-B3C9-24CE5E348651}" destId="{14F047A6-433F-3249-99F7-0F1A8B72EE75}" srcOrd="1" destOrd="0" presId="urn:microsoft.com/office/officeart/2005/8/layout/hierarchy2"/>
    <dgm:cxn modelId="{18D20A38-1940-FC4C-A05C-637AFBFD7435}" type="presOf" srcId="{D266A006-DAAC-1F45-9EA9-09D1E1A02DFC}" destId="{6C4D828F-E82B-0244-82A4-2DF9FF7797A6}" srcOrd="0" destOrd="0" presId="urn:microsoft.com/office/officeart/2005/8/layout/hierarchy2"/>
    <dgm:cxn modelId="{2199FA39-E0F5-9A4A-AB79-87E67A7B6F1C}" srcId="{D3B36AF5-7ED2-2140-B361-3B53D22060D3}" destId="{0A687A3E-BD53-9C46-A5E6-C58B5A8CE585}" srcOrd="0" destOrd="0" parTransId="{0A855286-D2FA-2742-84C0-10BCFCAF4D70}" sibTransId="{1F0C787D-1B58-EF4B-B611-F24B1153BCEA}"/>
    <dgm:cxn modelId="{0EBE013A-CFB5-F34E-AFD2-72D152CA0B83}" type="presOf" srcId="{0A855286-D2FA-2742-84C0-10BCFCAF4D70}" destId="{265CCF1B-D32E-504B-9D7D-82ACD8B0EB47}" srcOrd="0" destOrd="0" presId="urn:microsoft.com/office/officeart/2005/8/layout/hierarchy2"/>
    <dgm:cxn modelId="{C5AA363D-A5EC-A641-896C-B8801FE827BF}" type="presOf" srcId="{4B547C7C-BEEE-9F47-800B-CC83FC4C4EC2}" destId="{AA9831A6-195F-DA44-BD37-6B56D4029A97}" srcOrd="1" destOrd="0" presId="urn:microsoft.com/office/officeart/2005/8/layout/hierarchy2"/>
    <dgm:cxn modelId="{AEA38F3E-5730-B34D-B0D9-75BEBE0EB481}" type="presOf" srcId="{4B547C7C-BEEE-9F47-800B-CC83FC4C4EC2}" destId="{01A9FB54-F22C-7044-8AAE-81A901DC12C7}" srcOrd="0" destOrd="0" presId="urn:microsoft.com/office/officeart/2005/8/layout/hierarchy2"/>
    <dgm:cxn modelId="{A9BB5643-8225-7A42-B771-4FFDFEF429F7}" type="presOf" srcId="{C47DC389-B3B6-764E-A740-3699137433E4}" destId="{DE2216B8-009F-9F49-A62D-F11A62DA5C67}" srcOrd="0" destOrd="0" presId="urn:microsoft.com/office/officeart/2005/8/layout/hierarchy2"/>
    <dgm:cxn modelId="{8A4B5247-136C-4042-A18D-AE2B5E6AE929}" type="presOf" srcId="{D8E59482-F38A-C34C-A4B9-5556F89BCC81}" destId="{FFF220FE-CB08-A743-814B-478701A82073}" srcOrd="0" destOrd="0" presId="urn:microsoft.com/office/officeart/2005/8/layout/hierarchy2"/>
    <dgm:cxn modelId="{0B37D347-E0D9-0547-9FD7-57D00737925B}" type="presOf" srcId="{907431B4-A61C-BB41-8861-DF7C3803F01E}" destId="{8F59C253-F8AA-EC4A-ABF7-27B81CEBC4C9}" srcOrd="0" destOrd="0" presId="urn:microsoft.com/office/officeart/2005/8/layout/hierarchy2"/>
    <dgm:cxn modelId="{EA9E534B-2D88-CB45-895B-B1C6B217A69F}" type="presOf" srcId="{2DD0D99D-183D-D043-B3C9-24CE5E348651}" destId="{B89B93D4-018E-E84F-9BB5-66D688275613}" srcOrd="0" destOrd="0" presId="urn:microsoft.com/office/officeart/2005/8/layout/hierarchy2"/>
    <dgm:cxn modelId="{1CA1F04B-6B0F-104F-B5C5-ECA6536452B3}" type="presOf" srcId="{29BAF1DC-3B64-C94C-8F6A-7EE4A48F6E90}" destId="{32279890-31BE-D64C-86AA-7D5EEE2D9CCD}" srcOrd="0" destOrd="0" presId="urn:microsoft.com/office/officeart/2005/8/layout/hierarchy2"/>
    <dgm:cxn modelId="{EE76585A-A806-1445-BD8B-6795497B2CE2}" srcId="{C47DC389-B3B6-764E-A740-3699137433E4}" destId="{D3B36AF5-7ED2-2140-B361-3B53D22060D3}" srcOrd="0" destOrd="0" parTransId="{44D991E1-6A86-3049-8925-F233242291D8}" sibTransId="{A980BC6C-993A-3E47-B2D7-B9905AB6E64A}"/>
    <dgm:cxn modelId="{FD15615B-174B-964D-A2FE-FA09CA606216}" type="presOf" srcId="{452B3298-4C7A-2A4C-92E8-3E7FCDC9C233}" destId="{7CA34899-9933-B04D-8EA6-6F47EE78F300}" srcOrd="0" destOrd="0" presId="urn:microsoft.com/office/officeart/2005/8/layout/hierarchy2"/>
    <dgm:cxn modelId="{4BBD1D5D-EC1C-4244-B686-89506DDAD367}" type="presOf" srcId="{E609DE6F-99E6-834C-893C-215A98876CB9}" destId="{BBB83069-8CAC-2446-BAF9-D4DCD6F37C42}" srcOrd="0" destOrd="0" presId="urn:microsoft.com/office/officeart/2005/8/layout/hierarchy2"/>
    <dgm:cxn modelId="{C11B095E-D04F-0140-B827-5A3BF02E2429}" type="presOf" srcId="{5F241090-7716-4941-AB4B-CC9053A1858A}" destId="{C3461EDE-87BC-8143-BAE1-9E0924A41BAE}" srcOrd="0" destOrd="0" presId="urn:microsoft.com/office/officeart/2005/8/layout/hierarchy2"/>
    <dgm:cxn modelId="{B05D395E-D736-2945-A46E-59C3734674EA}" type="presOf" srcId="{18E83C05-2039-DA4E-8882-4A45D449A71E}" destId="{22E1BD29-6CD9-5149-A1E1-C3366B2A436C}" srcOrd="0" destOrd="0" presId="urn:microsoft.com/office/officeart/2005/8/layout/hierarchy2"/>
    <dgm:cxn modelId="{26784061-306D-A649-B737-338EB68C3854}" type="presOf" srcId="{3D62F3DE-F9DF-DF4F-A90E-2B51F6511E6E}" destId="{2FE2040B-3DD6-0F4D-A262-0CB53BBA16E8}" srcOrd="0" destOrd="0" presId="urn:microsoft.com/office/officeart/2005/8/layout/hierarchy2"/>
    <dgm:cxn modelId="{4D0A9D7A-5B49-9341-AA8B-7C9FC605E064}" srcId="{57F6D0B6-E43B-7247-8BFA-86028F0D7C92}" destId="{4AF00152-34BA-C845-9D80-94F7A2AD4B10}" srcOrd="0" destOrd="0" parTransId="{E609DE6F-99E6-834C-893C-215A98876CB9}" sibTransId="{C5B87426-A3FF-5345-A1A0-47AB11BB34DB}"/>
    <dgm:cxn modelId="{6564997F-74D8-F54F-9C56-3CA258004FC8}" type="presOf" srcId="{9B756132-290F-8C42-AA40-5781C73474A4}" destId="{5C5905DA-8359-0C49-8C06-A5FDAD5A0D2B}" srcOrd="0" destOrd="0" presId="urn:microsoft.com/office/officeart/2005/8/layout/hierarchy2"/>
    <dgm:cxn modelId="{52B7BB83-1996-AD4E-AFB2-C20B730D445D}" srcId="{57F42BAC-2646-E347-87A7-1100118C4A64}" destId="{29BAF1DC-3B64-C94C-8F6A-7EE4A48F6E90}" srcOrd="0" destOrd="0" parTransId="{452B3298-4C7A-2A4C-92E8-3E7FCDC9C233}" sibTransId="{F5247068-FAFD-5F4D-87D6-5A12DE21746B}"/>
    <dgm:cxn modelId="{E64B8684-E3ED-2344-9A49-DCD6C34E259D}" srcId="{0A687A3E-BD53-9C46-A5E6-C58B5A8CE585}" destId="{D266A006-DAAC-1F45-9EA9-09D1E1A02DFC}" srcOrd="0" destOrd="0" parTransId="{4B547C7C-BEEE-9F47-800B-CC83FC4C4EC2}" sibTransId="{D37677E9-0521-ED42-A72F-990A353DE9CC}"/>
    <dgm:cxn modelId="{B36ED986-870C-A041-AC05-B06D49D31A7A}" srcId="{57F42BAC-2646-E347-87A7-1100118C4A64}" destId="{5C9BDBB3-95B7-3B47-A7A1-775AFCB6CF5B}" srcOrd="1" destOrd="0" parTransId="{907431B4-A61C-BB41-8861-DF7C3803F01E}" sibTransId="{EDDD4114-7B19-934C-9BCF-CD83112A1433}"/>
    <dgm:cxn modelId="{96BE3D90-5921-F94F-B2D4-DCFF0CC2E6AC}" type="presOf" srcId="{974F1DE8-67BC-5D42-A729-755A6D0458E8}" destId="{FA6D0EC0-3449-DC48-A99F-1C5E6EFE5A43}" srcOrd="1" destOrd="0" presId="urn:microsoft.com/office/officeart/2005/8/layout/hierarchy2"/>
    <dgm:cxn modelId="{01B29398-25D4-C947-B01E-45940EA58C95}" srcId="{D3B36AF5-7ED2-2140-B361-3B53D22060D3}" destId="{18E83C05-2039-DA4E-8882-4A45D449A71E}" srcOrd="1" destOrd="0" parTransId="{9B756132-290F-8C42-AA40-5781C73474A4}" sibTransId="{70EA6566-C3F2-9F43-99A2-1E6650A0F58C}"/>
    <dgm:cxn modelId="{0746EDA1-ECF7-AE4B-9B70-1E39279125E1}" type="presOf" srcId="{4AF00152-34BA-C845-9D80-94F7A2AD4B10}" destId="{25DF1F4B-2542-A24C-8437-73BDA6A26EBC}" srcOrd="0" destOrd="0" presId="urn:microsoft.com/office/officeart/2005/8/layout/hierarchy2"/>
    <dgm:cxn modelId="{630873A6-4FD6-6843-A5D1-CDFA7D302364}" type="presOf" srcId="{3D62F3DE-F9DF-DF4F-A90E-2B51F6511E6E}" destId="{6A4A37C2-DCA9-D743-8344-5E859F78D3F3}" srcOrd="1" destOrd="0" presId="urn:microsoft.com/office/officeart/2005/8/layout/hierarchy2"/>
    <dgm:cxn modelId="{95E253AD-C11D-A147-A503-05BC2BE15F38}" srcId="{18E83C05-2039-DA4E-8882-4A45D449A71E}" destId="{57F42BAC-2646-E347-87A7-1100118C4A64}" srcOrd="0" destOrd="0" parTransId="{2DD0D99D-183D-D043-B3C9-24CE5E348651}" sibTransId="{4C272DC4-E93D-7E47-9F82-47C3ADE82E1A}"/>
    <dgm:cxn modelId="{ACE4E7AE-3482-7742-A4CA-C37B1EA9AEE5}" type="presOf" srcId="{9B756132-290F-8C42-AA40-5781C73474A4}" destId="{73AB59AF-4EE2-384D-9ACA-D2B2938C8519}" srcOrd="1" destOrd="0" presId="urn:microsoft.com/office/officeart/2005/8/layout/hierarchy2"/>
    <dgm:cxn modelId="{78D336AF-7228-7F49-A2E1-115398B114F4}" type="presOf" srcId="{2EF81037-DA97-1244-A9CA-4B86DA63558B}" destId="{5A74B812-56C4-1244-B69A-E4B038DD6B7F}" srcOrd="0" destOrd="0" presId="urn:microsoft.com/office/officeart/2005/8/layout/hierarchy2"/>
    <dgm:cxn modelId="{489B96B0-E6FB-074B-8570-7DBF7EFCC24F}" type="presOf" srcId="{44D991E1-6A86-3049-8925-F233242291D8}" destId="{F51157C1-03B0-DE4C-BBA4-0A3719EF3E67}" srcOrd="0" destOrd="0" presId="urn:microsoft.com/office/officeart/2005/8/layout/hierarchy2"/>
    <dgm:cxn modelId="{A289F5B3-9954-154D-ABAD-AB4A705694C7}" type="presOf" srcId="{57F42BAC-2646-E347-87A7-1100118C4A64}" destId="{645434E8-5DD6-984D-AA94-AF21A8EE472B}" srcOrd="0" destOrd="0" presId="urn:microsoft.com/office/officeart/2005/8/layout/hierarchy2"/>
    <dgm:cxn modelId="{0EB5D9BD-049D-0741-ADA6-8AD109D94FC2}" type="presOf" srcId="{000FFACC-6E44-7341-A6F3-DFF5562B700F}" destId="{98C234B5-4D29-BD45-951E-023C7036CA62}" srcOrd="0" destOrd="0" presId="urn:microsoft.com/office/officeart/2005/8/layout/hierarchy2"/>
    <dgm:cxn modelId="{0E557FC2-E4CA-5645-870C-793D0B007C10}" type="presOf" srcId="{8457579D-FEB4-0342-B07F-1CFB644B87CF}" destId="{B34BE2C1-2FA1-9048-A397-B9708E2E91BA}" srcOrd="0" destOrd="0" presId="urn:microsoft.com/office/officeart/2005/8/layout/hierarchy2"/>
    <dgm:cxn modelId="{8D1DA9C4-4CFF-C445-9980-C055A9AE2861}" type="presOf" srcId="{D3B36AF5-7ED2-2140-B361-3B53D22060D3}" destId="{9EF5254B-C7A8-4749-BF73-3FB335D81713}" srcOrd="0" destOrd="0" presId="urn:microsoft.com/office/officeart/2005/8/layout/hierarchy2"/>
    <dgm:cxn modelId="{314660D7-9355-9742-8C22-8DCA401B498F}" type="presOf" srcId="{D8E59482-F38A-C34C-A4B9-5556F89BCC81}" destId="{9E8AC0BB-9860-B742-855D-22F98A289FA8}" srcOrd="1" destOrd="0" presId="urn:microsoft.com/office/officeart/2005/8/layout/hierarchy2"/>
    <dgm:cxn modelId="{0E22EFE3-830C-0346-A1C2-FB26BD33F400}" type="presOf" srcId="{907431B4-A61C-BB41-8861-DF7C3803F01E}" destId="{43D05034-93DD-0C42-8DC9-762F33BFC133}" srcOrd="1" destOrd="0" presId="urn:microsoft.com/office/officeart/2005/8/layout/hierarchy2"/>
    <dgm:cxn modelId="{88F596E9-433E-FD47-A071-BA4B9436EC5A}" srcId="{5C9BDBB3-95B7-3B47-A7A1-775AFCB6CF5B}" destId="{5F241090-7716-4941-AB4B-CC9053A1858A}" srcOrd="0" destOrd="0" parTransId="{8457579D-FEB4-0342-B07F-1CFB644B87CF}" sibTransId="{027C6E15-5260-F548-BF0F-E1F9CB5BA67E}"/>
    <dgm:cxn modelId="{73CCB8F3-B9AF-E34A-873C-5E332E05C8C8}" type="presOf" srcId="{E609DE6F-99E6-834C-893C-215A98876CB9}" destId="{BB3B5C4B-04EB-9B41-B934-766EBE10CC66}" srcOrd="1" destOrd="0" presId="urn:microsoft.com/office/officeart/2005/8/layout/hierarchy2"/>
    <dgm:cxn modelId="{EB16A5F8-5D4B-1449-B8B8-2AE3BC6C780C}" type="presOf" srcId="{452B3298-4C7A-2A4C-92E8-3E7FCDC9C233}" destId="{8D946243-8342-4D45-A35C-3FB7643D2F5C}" srcOrd="1" destOrd="0" presId="urn:microsoft.com/office/officeart/2005/8/layout/hierarchy2"/>
    <dgm:cxn modelId="{F342EFFB-E065-A041-A641-637E648F4378}" type="presOf" srcId="{8457579D-FEB4-0342-B07F-1CFB644B87CF}" destId="{661A5F70-CAE5-FD43-AF40-DE32B9713164}" srcOrd="1" destOrd="0" presId="urn:microsoft.com/office/officeart/2005/8/layout/hierarchy2"/>
    <dgm:cxn modelId="{6E05A512-0E5B-3346-A174-6A0DF4B50677}" type="presParOf" srcId="{98C234B5-4D29-BD45-951E-023C7036CA62}" destId="{73C7EC4A-C740-D142-AFB3-00487D6ED4C4}" srcOrd="0" destOrd="0" presId="urn:microsoft.com/office/officeart/2005/8/layout/hierarchy2"/>
    <dgm:cxn modelId="{7E3A7CB7-13CA-304D-8458-2523560700B9}" type="presParOf" srcId="{73C7EC4A-C740-D142-AFB3-00487D6ED4C4}" destId="{5A74B812-56C4-1244-B69A-E4B038DD6B7F}" srcOrd="0" destOrd="0" presId="urn:microsoft.com/office/officeart/2005/8/layout/hierarchy2"/>
    <dgm:cxn modelId="{0B9EF75B-0CC8-AA4D-B3DC-636F21D001C3}" type="presParOf" srcId="{73C7EC4A-C740-D142-AFB3-00487D6ED4C4}" destId="{A57E0432-5F52-6D4C-A226-4603558EA11E}" srcOrd="1" destOrd="0" presId="urn:microsoft.com/office/officeart/2005/8/layout/hierarchy2"/>
    <dgm:cxn modelId="{E0B402EC-82B1-5D45-A8F2-E41ADFC34512}" type="presParOf" srcId="{A57E0432-5F52-6D4C-A226-4603558EA11E}" destId="{2FE2040B-3DD6-0F4D-A262-0CB53BBA16E8}" srcOrd="0" destOrd="0" presId="urn:microsoft.com/office/officeart/2005/8/layout/hierarchy2"/>
    <dgm:cxn modelId="{078925AF-055C-1442-8924-23E3D014A46C}" type="presParOf" srcId="{2FE2040B-3DD6-0F4D-A262-0CB53BBA16E8}" destId="{6A4A37C2-DCA9-D743-8344-5E859F78D3F3}" srcOrd="0" destOrd="0" presId="urn:microsoft.com/office/officeart/2005/8/layout/hierarchy2"/>
    <dgm:cxn modelId="{0D413E84-B89C-4F44-85F2-681C7BDB7A93}" type="presParOf" srcId="{A57E0432-5F52-6D4C-A226-4603558EA11E}" destId="{09F395EE-6F56-AA4C-ADC3-CFDCAD94065B}" srcOrd="1" destOrd="0" presId="urn:microsoft.com/office/officeart/2005/8/layout/hierarchy2"/>
    <dgm:cxn modelId="{C38C9F19-F24D-174F-8F95-61CCF01A518D}" type="presParOf" srcId="{09F395EE-6F56-AA4C-ADC3-CFDCAD94065B}" destId="{DE2216B8-009F-9F49-A62D-F11A62DA5C67}" srcOrd="0" destOrd="0" presId="urn:microsoft.com/office/officeart/2005/8/layout/hierarchy2"/>
    <dgm:cxn modelId="{F70BCF97-1B48-CD44-93A9-36E2FA1984DD}" type="presParOf" srcId="{09F395EE-6F56-AA4C-ADC3-CFDCAD94065B}" destId="{4FC87AAD-C2CE-EA4E-BA1D-E87A1BB983A1}" srcOrd="1" destOrd="0" presId="urn:microsoft.com/office/officeart/2005/8/layout/hierarchy2"/>
    <dgm:cxn modelId="{6D5144D5-12B2-EF45-B559-0A5C3C583A87}" type="presParOf" srcId="{4FC87AAD-C2CE-EA4E-BA1D-E87A1BB983A1}" destId="{F51157C1-03B0-DE4C-BBA4-0A3719EF3E67}" srcOrd="0" destOrd="0" presId="urn:microsoft.com/office/officeart/2005/8/layout/hierarchy2"/>
    <dgm:cxn modelId="{F8292FC1-7B26-F946-8219-031265A7E86E}" type="presParOf" srcId="{F51157C1-03B0-DE4C-BBA4-0A3719EF3E67}" destId="{EF00F4E9-6616-2543-B105-B7206F461183}" srcOrd="0" destOrd="0" presId="urn:microsoft.com/office/officeart/2005/8/layout/hierarchy2"/>
    <dgm:cxn modelId="{1DA32F70-EAF2-7549-AB30-8A3654F003CD}" type="presParOf" srcId="{4FC87AAD-C2CE-EA4E-BA1D-E87A1BB983A1}" destId="{0FE1DCF7-EC78-9047-A336-6929A618B1C1}" srcOrd="1" destOrd="0" presId="urn:microsoft.com/office/officeart/2005/8/layout/hierarchy2"/>
    <dgm:cxn modelId="{317F4205-C3A4-4642-9804-D13D69C9FB01}" type="presParOf" srcId="{0FE1DCF7-EC78-9047-A336-6929A618B1C1}" destId="{9EF5254B-C7A8-4749-BF73-3FB335D81713}" srcOrd="0" destOrd="0" presId="urn:microsoft.com/office/officeart/2005/8/layout/hierarchy2"/>
    <dgm:cxn modelId="{2BBB92E0-74AD-D642-A07B-CEA5342CC172}" type="presParOf" srcId="{0FE1DCF7-EC78-9047-A336-6929A618B1C1}" destId="{EA621AB8-C2EF-FB4B-8C70-C63B2C18FA7A}" srcOrd="1" destOrd="0" presId="urn:microsoft.com/office/officeart/2005/8/layout/hierarchy2"/>
    <dgm:cxn modelId="{0D9C3B77-BF8F-9D45-8727-81943266B5C0}" type="presParOf" srcId="{EA621AB8-C2EF-FB4B-8C70-C63B2C18FA7A}" destId="{265CCF1B-D32E-504B-9D7D-82ACD8B0EB47}" srcOrd="0" destOrd="0" presId="urn:microsoft.com/office/officeart/2005/8/layout/hierarchy2"/>
    <dgm:cxn modelId="{5CB22318-27F4-8548-9024-5EB93E82CDA0}" type="presParOf" srcId="{265CCF1B-D32E-504B-9D7D-82ACD8B0EB47}" destId="{6F1AE09F-9BAB-8F43-A11A-E0BF54F0410E}" srcOrd="0" destOrd="0" presId="urn:microsoft.com/office/officeart/2005/8/layout/hierarchy2"/>
    <dgm:cxn modelId="{8AEB035C-D8B5-2D4A-804B-EA4BE7FB4CAE}" type="presParOf" srcId="{EA621AB8-C2EF-FB4B-8C70-C63B2C18FA7A}" destId="{0EEE09E7-CF58-934F-A453-E17679E295C8}" srcOrd="1" destOrd="0" presId="urn:microsoft.com/office/officeart/2005/8/layout/hierarchy2"/>
    <dgm:cxn modelId="{B1C9EDB9-D425-A745-98CA-378AF5378152}" type="presParOf" srcId="{0EEE09E7-CF58-934F-A453-E17679E295C8}" destId="{6B95A5AC-F39D-D344-BB4E-C0D4C3DB803D}" srcOrd="0" destOrd="0" presId="urn:microsoft.com/office/officeart/2005/8/layout/hierarchy2"/>
    <dgm:cxn modelId="{78A79558-6135-364B-B615-2C1B08AF924E}" type="presParOf" srcId="{0EEE09E7-CF58-934F-A453-E17679E295C8}" destId="{78A187AE-CAB1-514F-9018-D27D4F5FC7C2}" srcOrd="1" destOrd="0" presId="urn:microsoft.com/office/officeart/2005/8/layout/hierarchy2"/>
    <dgm:cxn modelId="{D93A0666-584A-E046-9B45-198623F02303}" type="presParOf" srcId="{78A187AE-CAB1-514F-9018-D27D4F5FC7C2}" destId="{01A9FB54-F22C-7044-8AAE-81A901DC12C7}" srcOrd="0" destOrd="0" presId="urn:microsoft.com/office/officeart/2005/8/layout/hierarchy2"/>
    <dgm:cxn modelId="{9E4182C0-89B3-824F-A566-64C50ACE41AC}" type="presParOf" srcId="{01A9FB54-F22C-7044-8AAE-81A901DC12C7}" destId="{AA9831A6-195F-DA44-BD37-6B56D4029A97}" srcOrd="0" destOrd="0" presId="urn:microsoft.com/office/officeart/2005/8/layout/hierarchy2"/>
    <dgm:cxn modelId="{4A8983BB-ACF6-CE4B-8E00-BBB6B72AD8C5}" type="presParOf" srcId="{78A187AE-CAB1-514F-9018-D27D4F5FC7C2}" destId="{E6597319-1F04-1440-9A79-8E323F3297E2}" srcOrd="1" destOrd="0" presId="urn:microsoft.com/office/officeart/2005/8/layout/hierarchy2"/>
    <dgm:cxn modelId="{6D9605FD-597D-B948-A926-6656C7D9A86F}" type="presParOf" srcId="{E6597319-1F04-1440-9A79-8E323F3297E2}" destId="{6C4D828F-E82B-0244-82A4-2DF9FF7797A6}" srcOrd="0" destOrd="0" presId="urn:microsoft.com/office/officeart/2005/8/layout/hierarchy2"/>
    <dgm:cxn modelId="{B2796CEC-7B46-DC45-A46C-EE82A60611CC}" type="presParOf" srcId="{E6597319-1F04-1440-9A79-8E323F3297E2}" destId="{E5F9716A-F618-0347-8BF5-252BB736B4ED}" srcOrd="1" destOrd="0" presId="urn:microsoft.com/office/officeart/2005/8/layout/hierarchy2"/>
    <dgm:cxn modelId="{9890E267-48A6-474B-8840-AF1EB61F9871}" type="presParOf" srcId="{EA621AB8-C2EF-FB4B-8C70-C63B2C18FA7A}" destId="{5C5905DA-8359-0C49-8C06-A5FDAD5A0D2B}" srcOrd="2" destOrd="0" presId="urn:microsoft.com/office/officeart/2005/8/layout/hierarchy2"/>
    <dgm:cxn modelId="{2BAB3C63-C5D0-AE4C-8F7B-7D97CA96E6D0}" type="presParOf" srcId="{5C5905DA-8359-0C49-8C06-A5FDAD5A0D2B}" destId="{73AB59AF-4EE2-384D-9ACA-D2B2938C8519}" srcOrd="0" destOrd="0" presId="urn:microsoft.com/office/officeart/2005/8/layout/hierarchy2"/>
    <dgm:cxn modelId="{5F496BDE-DFA0-5D47-819C-3AFD4B69AB75}" type="presParOf" srcId="{EA621AB8-C2EF-FB4B-8C70-C63B2C18FA7A}" destId="{286AC521-8473-F849-AC49-6D3324EF581B}" srcOrd="3" destOrd="0" presId="urn:microsoft.com/office/officeart/2005/8/layout/hierarchy2"/>
    <dgm:cxn modelId="{10A491B8-6FBA-3C4E-8105-D295F85E0B8A}" type="presParOf" srcId="{286AC521-8473-F849-AC49-6D3324EF581B}" destId="{22E1BD29-6CD9-5149-A1E1-C3366B2A436C}" srcOrd="0" destOrd="0" presId="urn:microsoft.com/office/officeart/2005/8/layout/hierarchy2"/>
    <dgm:cxn modelId="{D13EAC12-E6F1-9A4F-8BBD-66F6DCC8D7A0}" type="presParOf" srcId="{286AC521-8473-F849-AC49-6D3324EF581B}" destId="{844864AE-61E0-4648-B90E-D2738D10215D}" srcOrd="1" destOrd="0" presId="urn:microsoft.com/office/officeart/2005/8/layout/hierarchy2"/>
    <dgm:cxn modelId="{FA2F5D62-C0D5-A24D-8FC9-8E115EDCDCC0}" type="presParOf" srcId="{844864AE-61E0-4648-B90E-D2738D10215D}" destId="{B89B93D4-018E-E84F-9BB5-66D688275613}" srcOrd="0" destOrd="0" presId="urn:microsoft.com/office/officeart/2005/8/layout/hierarchy2"/>
    <dgm:cxn modelId="{EB6AA0AE-CE6A-5A49-9A80-B8EF30464D5E}" type="presParOf" srcId="{B89B93D4-018E-E84F-9BB5-66D688275613}" destId="{14F047A6-433F-3249-99F7-0F1A8B72EE75}" srcOrd="0" destOrd="0" presId="urn:microsoft.com/office/officeart/2005/8/layout/hierarchy2"/>
    <dgm:cxn modelId="{DC75BA6C-DC23-5D4A-A158-3B06B8F58777}" type="presParOf" srcId="{844864AE-61E0-4648-B90E-D2738D10215D}" destId="{398CA183-9F8F-2F44-944D-D5D34F2151D8}" srcOrd="1" destOrd="0" presId="urn:microsoft.com/office/officeart/2005/8/layout/hierarchy2"/>
    <dgm:cxn modelId="{FEC3102E-C526-7E44-9A2D-87182335D40E}" type="presParOf" srcId="{398CA183-9F8F-2F44-944D-D5D34F2151D8}" destId="{645434E8-5DD6-984D-AA94-AF21A8EE472B}" srcOrd="0" destOrd="0" presId="urn:microsoft.com/office/officeart/2005/8/layout/hierarchy2"/>
    <dgm:cxn modelId="{26649EFD-7AAE-7F40-B20E-D674950DA158}" type="presParOf" srcId="{398CA183-9F8F-2F44-944D-D5D34F2151D8}" destId="{0FBEFD5A-D289-EB45-9640-61596CF8855F}" srcOrd="1" destOrd="0" presId="urn:microsoft.com/office/officeart/2005/8/layout/hierarchy2"/>
    <dgm:cxn modelId="{53ECD132-8B76-9943-8B3A-C0AA7B984E8C}" type="presParOf" srcId="{0FBEFD5A-D289-EB45-9640-61596CF8855F}" destId="{7CA34899-9933-B04D-8EA6-6F47EE78F300}" srcOrd="0" destOrd="0" presId="urn:microsoft.com/office/officeart/2005/8/layout/hierarchy2"/>
    <dgm:cxn modelId="{A2CD12D1-EBE3-E148-843D-9DF63DE871D0}" type="presParOf" srcId="{7CA34899-9933-B04D-8EA6-6F47EE78F300}" destId="{8D946243-8342-4D45-A35C-3FB7643D2F5C}" srcOrd="0" destOrd="0" presId="urn:microsoft.com/office/officeart/2005/8/layout/hierarchy2"/>
    <dgm:cxn modelId="{7FB8C84D-1D02-7D40-8A51-6AA1CF4017AE}" type="presParOf" srcId="{0FBEFD5A-D289-EB45-9640-61596CF8855F}" destId="{58E2377D-D9CB-9D4B-A222-5B7AB9D7AB79}" srcOrd="1" destOrd="0" presId="urn:microsoft.com/office/officeart/2005/8/layout/hierarchy2"/>
    <dgm:cxn modelId="{3686EF50-0E88-D642-8082-9E74ACACC82F}" type="presParOf" srcId="{58E2377D-D9CB-9D4B-A222-5B7AB9D7AB79}" destId="{32279890-31BE-D64C-86AA-7D5EEE2D9CCD}" srcOrd="0" destOrd="0" presId="urn:microsoft.com/office/officeart/2005/8/layout/hierarchy2"/>
    <dgm:cxn modelId="{B4F505A6-2536-C449-8ADD-DBB3E97F693F}" type="presParOf" srcId="{58E2377D-D9CB-9D4B-A222-5B7AB9D7AB79}" destId="{491DC030-086E-294C-BB11-2318C66A9F06}" srcOrd="1" destOrd="0" presId="urn:microsoft.com/office/officeart/2005/8/layout/hierarchy2"/>
    <dgm:cxn modelId="{77AB4242-C389-4441-BD33-8C5E34040C77}" type="presParOf" srcId="{491DC030-086E-294C-BB11-2318C66A9F06}" destId="{63B4309C-19FE-B446-97ED-AF746E9E80E4}" srcOrd="0" destOrd="0" presId="urn:microsoft.com/office/officeart/2005/8/layout/hierarchy2"/>
    <dgm:cxn modelId="{9D57732B-230C-8A4A-A00B-9B67D9432519}" type="presParOf" srcId="{63B4309C-19FE-B446-97ED-AF746E9E80E4}" destId="{FA6D0EC0-3449-DC48-A99F-1C5E6EFE5A43}" srcOrd="0" destOrd="0" presId="urn:microsoft.com/office/officeart/2005/8/layout/hierarchy2"/>
    <dgm:cxn modelId="{D21B0A69-AA5F-6B4A-8737-D5E82FD4010A}" type="presParOf" srcId="{491DC030-086E-294C-BB11-2318C66A9F06}" destId="{CB9AA548-FBA0-9947-9776-27D507EA58D0}" srcOrd="1" destOrd="0" presId="urn:microsoft.com/office/officeart/2005/8/layout/hierarchy2"/>
    <dgm:cxn modelId="{C0C85FF9-28A6-814F-9EAB-A82AD3B147EC}" type="presParOf" srcId="{CB9AA548-FBA0-9947-9776-27D507EA58D0}" destId="{EDFA18A9-69B9-BA4C-888D-6C5593F1DD2D}" srcOrd="0" destOrd="0" presId="urn:microsoft.com/office/officeart/2005/8/layout/hierarchy2"/>
    <dgm:cxn modelId="{C913C49E-7A1F-DB49-BC34-19A461482A26}" type="presParOf" srcId="{CB9AA548-FBA0-9947-9776-27D507EA58D0}" destId="{2AD07ACA-E721-D14D-AC8B-440E23C778DE}" srcOrd="1" destOrd="0" presId="urn:microsoft.com/office/officeart/2005/8/layout/hierarchy2"/>
    <dgm:cxn modelId="{B4B03CC8-C143-244D-84FA-BF456FF42641}" type="presParOf" srcId="{0FBEFD5A-D289-EB45-9640-61596CF8855F}" destId="{8F59C253-F8AA-EC4A-ABF7-27B81CEBC4C9}" srcOrd="2" destOrd="0" presId="urn:microsoft.com/office/officeart/2005/8/layout/hierarchy2"/>
    <dgm:cxn modelId="{CD90ED8C-D3AA-4C46-949F-551C223F96CC}" type="presParOf" srcId="{8F59C253-F8AA-EC4A-ABF7-27B81CEBC4C9}" destId="{43D05034-93DD-0C42-8DC9-762F33BFC133}" srcOrd="0" destOrd="0" presId="urn:microsoft.com/office/officeart/2005/8/layout/hierarchy2"/>
    <dgm:cxn modelId="{9DE001D2-DB1C-3544-9AC9-79D82CB05974}" type="presParOf" srcId="{0FBEFD5A-D289-EB45-9640-61596CF8855F}" destId="{7C5A3C3F-1AE7-9C43-8089-906C551FBA0A}" srcOrd="3" destOrd="0" presId="urn:microsoft.com/office/officeart/2005/8/layout/hierarchy2"/>
    <dgm:cxn modelId="{0E40CB77-A8B8-5946-8AFD-F004B5E2FE28}" type="presParOf" srcId="{7C5A3C3F-1AE7-9C43-8089-906C551FBA0A}" destId="{F3B3D0B7-D9FA-A245-94DE-DBFDC85ECDFE}" srcOrd="0" destOrd="0" presId="urn:microsoft.com/office/officeart/2005/8/layout/hierarchy2"/>
    <dgm:cxn modelId="{B08977CF-AB99-524A-BF3E-76F483E0ADC1}" type="presParOf" srcId="{7C5A3C3F-1AE7-9C43-8089-906C551FBA0A}" destId="{63294C14-E426-2D47-87CC-92A2AA292D15}" srcOrd="1" destOrd="0" presId="urn:microsoft.com/office/officeart/2005/8/layout/hierarchy2"/>
    <dgm:cxn modelId="{088F864F-4C44-1445-929A-34B738BEE37F}" type="presParOf" srcId="{63294C14-E426-2D47-87CC-92A2AA292D15}" destId="{B34BE2C1-2FA1-9048-A397-B9708E2E91BA}" srcOrd="0" destOrd="0" presId="urn:microsoft.com/office/officeart/2005/8/layout/hierarchy2"/>
    <dgm:cxn modelId="{94CCBCF1-3C1E-164D-A24C-A911AAE10F5F}" type="presParOf" srcId="{B34BE2C1-2FA1-9048-A397-B9708E2E91BA}" destId="{661A5F70-CAE5-FD43-AF40-DE32B9713164}" srcOrd="0" destOrd="0" presId="urn:microsoft.com/office/officeart/2005/8/layout/hierarchy2"/>
    <dgm:cxn modelId="{F40091E9-A757-8041-9B13-B3C9CEDDED3F}" type="presParOf" srcId="{63294C14-E426-2D47-87CC-92A2AA292D15}" destId="{C2BB1E71-E13E-3044-A23E-60E5045B9D5B}" srcOrd="1" destOrd="0" presId="urn:microsoft.com/office/officeart/2005/8/layout/hierarchy2"/>
    <dgm:cxn modelId="{3353431A-1515-A64C-9ACA-F5CAF919378A}" type="presParOf" srcId="{C2BB1E71-E13E-3044-A23E-60E5045B9D5B}" destId="{C3461EDE-87BC-8143-BAE1-9E0924A41BAE}" srcOrd="0" destOrd="0" presId="urn:microsoft.com/office/officeart/2005/8/layout/hierarchy2"/>
    <dgm:cxn modelId="{3F349011-7B33-5148-966C-75AD62C91E87}" type="presParOf" srcId="{C2BB1E71-E13E-3044-A23E-60E5045B9D5B}" destId="{0297BB01-C2B8-4341-9AA0-4AD9226EF1A0}" srcOrd="1" destOrd="0" presId="urn:microsoft.com/office/officeart/2005/8/layout/hierarchy2"/>
    <dgm:cxn modelId="{E72B99D2-69A8-9449-B886-2DA6A922669F}" type="presParOf" srcId="{A57E0432-5F52-6D4C-A226-4603558EA11E}" destId="{FFF220FE-CB08-A743-814B-478701A82073}" srcOrd="2" destOrd="0" presId="urn:microsoft.com/office/officeart/2005/8/layout/hierarchy2"/>
    <dgm:cxn modelId="{2FE38443-BE41-4B4D-9A4C-41483F84EF86}" type="presParOf" srcId="{FFF220FE-CB08-A743-814B-478701A82073}" destId="{9E8AC0BB-9860-B742-855D-22F98A289FA8}" srcOrd="0" destOrd="0" presId="urn:microsoft.com/office/officeart/2005/8/layout/hierarchy2"/>
    <dgm:cxn modelId="{2E0289DF-6131-B243-B824-EFAB258EF312}" type="presParOf" srcId="{A57E0432-5F52-6D4C-A226-4603558EA11E}" destId="{A8F6BC92-E9A4-0440-AC3C-8F31E98264F8}" srcOrd="3" destOrd="0" presId="urn:microsoft.com/office/officeart/2005/8/layout/hierarchy2"/>
    <dgm:cxn modelId="{3B7BCA0B-B402-E240-8B9D-66755CFAF3FE}" type="presParOf" srcId="{A8F6BC92-E9A4-0440-AC3C-8F31E98264F8}" destId="{D81FB1FF-8C3B-8F46-BF52-B9AED11CD5AD}" srcOrd="0" destOrd="0" presId="urn:microsoft.com/office/officeart/2005/8/layout/hierarchy2"/>
    <dgm:cxn modelId="{BE557159-C179-5141-8D14-5B7FDFA4D01F}" type="presParOf" srcId="{A8F6BC92-E9A4-0440-AC3C-8F31E98264F8}" destId="{13FF468A-EE2C-274C-B36D-FB14FED051F0}" srcOrd="1" destOrd="0" presId="urn:microsoft.com/office/officeart/2005/8/layout/hierarchy2"/>
    <dgm:cxn modelId="{99C7ED7F-AA70-724F-B7EB-AB15C383E0B1}" type="presParOf" srcId="{13FF468A-EE2C-274C-B36D-FB14FED051F0}" destId="{BBB83069-8CAC-2446-BAF9-D4DCD6F37C42}" srcOrd="0" destOrd="0" presId="urn:microsoft.com/office/officeart/2005/8/layout/hierarchy2"/>
    <dgm:cxn modelId="{4A007239-05C0-124C-AA60-1FF4D78974CC}" type="presParOf" srcId="{BBB83069-8CAC-2446-BAF9-D4DCD6F37C42}" destId="{BB3B5C4B-04EB-9B41-B934-766EBE10CC66}" srcOrd="0" destOrd="0" presId="urn:microsoft.com/office/officeart/2005/8/layout/hierarchy2"/>
    <dgm:cxn modelId="{38D75EDC-4218-9347-A940-B855850DC354}" type="presParOf" srcId="{13FF468A-EE2C-274C-B36D-FB14FED051F0}" destId="{03F3576B-29E1-4D43-9312-966F900849C4}" srcOrd="1" destOrd="0" presId="urn:microsoft.com/office/officeart/2005/8/layout/hierarchy2"/>
    <dgm:cxn modelId="{DDD1D1AC-A2B5-444E-BC55-1203D0939B96}" type="presParOf" srcId="{03F3576B-29E1-4D43-9312-966F900849C4}" destId="{25DF1F4B-2542-A24C-8437-73BDA6A26EBC}" srcOrd="0" destOrd="0" presId="urn:microsoft.com/office/officeart/2005/8/layout/hierarchy2"/>
    <dgm:cxn modelId="{9371D87B-9EFB-3A48-9840-95BEE88E3986}" type="presParOf" srcId="{03F3576B-29E1-4D43-9312-966F900849C4}" destId="{ACC982B1-CBC5-944F-A38B-D1E893651F1F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B0FFBB-D584-4443-BD6F-CDCCC47B30D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35A805-BEFA-496E-A2DB-0F605B9BFD02}">
      <dgm:prSet phldrT="[Text]"/>
      <dgm:spPr/>
      <dgm:t>
        <a:bodyPr/>
        <a:lstStyle/>
        <a:p>
          <a:r>
            <a:rPr lang="en-US" dirty="0"/>
            <a:t>BS ĐV</a:t>
          </a:r>
          <a:br>
            <a:rPr lang="en-US" dirty="0"/>
          </a:br>
          <a:r>
            <a:rPr lang="en-US" dirty="0"/>
            <a:t> </a:t>
          </a:r>
          <a:r>
            <a:rPr lang="en-US" dirty="0" err="1"/>
            <a:t>Dị</a:t>
          </a:r>
          <a:r>
            <a:rPr lang="en-US" dirty="0"/>
            <a:t> </a:t>
          </a:r>
          <a:r>
            <a:rPr lang="en-US" dirty="0" err="1"/>
            <a:t>ứng</a:t>
          </a:r>
          <a:endParaRPr lang="en-US" dirty="0"/>
        </a:p>
      </dgm:t>
    </dgm:pt>
    <dgm:pt modelId="{AD474B85-54C5-48D3-B66C-46EBF42B7B3F}" type="parTrans" cxnId="{95ED53FD-239B-425F-B915-1DE7C5F32E02}">
      <dgm:prSet/>
      <dgm:spPr/>
      <dgm:t>
        <a:bodyPr/>
        <a:lstStyle/>
        <a:p>
          <a:endParaRPr lang="en-US"/>
        </a:p>
      </dgm:t>
    </dgm:pt>
    <dgm:pt modelId="{A9DB8F90-888E-427A-AA57-C25D202D997C}" type="sibTrans" cxnId="{95ED53FD-239B-425F-B915-1DE7C5F32E02}">
      <dgm:prSet/>
      <dgm:spPr/>
      <dgm:t>
        <a:bodyPr/>
        <a:lstStyle/>
        <a:p>
          <a:endParaRPr lang="en-US"/>
        </a:p>
      </dgm:t>
    </dgm:pt>
    <dgm:pt modelId="{2C9E07A4-FB85-414E-AF51-B19E053BF41F}">
      <dgm:prSet phldrT="[Text]"/>
      <dgm:spPr/>
      <dgm:t>
        <a:bodyPr/>
        <a:lstStyle/>
        <a:p>
          <a:r>
            <a:rPr lang="en-US" dirty="0" err="1"/>
            <a:t>Dược</a:t>
          </a:r>
          <a:r>
            <a:rPr lang="en-US" dirty="0"/>
            <a:t> </a:t>
          </a:r>
          <a:r>
            <a:rPr lang="en-US" dirty="0" err="1"/>
            <a:t>sĩ</a:t>
          </a:r>
          <a:r>
            <a:rPr lang="en-US" dirty="0"/>
            <a:t> </a:t>
          </a:r>
          <a:br>
            <a:rPr lang="en-US" dirty="0"/>
          </a:br>
          <a:r>
            <a:rPr lang="en-US" dirty="0" err="1"/>
            <a:t>lâm</a:t>
          </a:r>
          <a:r>
            <a:rPr lang="en-US" dirty="0"/>
            <a:t> </a:t>
          </a:r>
          <a:r>
            <a:rPr lang="en-US" dirty="0" err="1"/>
            <a:t>sàng</a:t>
          </a:r>
          <a:endParaRPr lang="en-US" dirty="0"/>
        </a:p>
      </dgm:t>
    </dgm:pt>
    <dgm:pt modelId="{26ADE443-2CA3-49C6-9BE6-FCAE1E7CFB6D}" type="parTrans" cxnId="{DE6F97FB-89AE-4F85-9D2F-E65BA72ACA4D}">
      <dgm:prSet/>
      <dgm:spPr/>
      <dgm:t>
        <a:bodyPr/>
        <a:lstStyle/>
        <a:p>
          <a:endParaRPr lang="en-US"/>
        </a:p>
      </dgm:t>
    </dgm:pt>
    <dgm:pt modelId="{10A4E8BC-D852-4A6D-A3A3-08FC05CD1B3E}" type="sibTrans" cxnId="{DE6F97FB-89AE-4F85-9D2F-E65BA72ACA4D}">
      <dgm:prSet/>
      <dgm:spPr/>
      <dgm:t>
        <a:bodyPr/>
        <a:lstStyle/>
        <a:p>
          <a:endParaRPr lang="en-US"/>
        </a:p>
      </dgm:t>
    </dgm:pt>
    <dgm:pt modelId="{4987D690-5B13-4406-ACA8-AA4F58AE3358}">
      <dgm:prSet phldrT="[Text]"/>
      <dgm:spPr/>
      <dgm:t>
        <a:bodyPr/>
        <a:lstStyle/>
        <a:p>
          <a:r>
            <a:rPr lang="en-US" dirty="0"/>
            <a:t>BS </a:t>
          </a:r>
          <a:r>
            <a:rPr lang="en-US" dirty="0" err="1"/>
            <a:t>Tiêu</a:t>
          </a:r>
          <a:r>
            <a:rPr lang="en-US" dirty="0"/>
            <a:t> </a:t>
          </a:r>
          <a:r>
            <a:rPr lang="en-US" dirty="0" err="1"/>
            <a:t>hóa</a:t>
          </a:r>
          <a:endParaRPr lang="en-US" dirty="0"/>
        </a:p>
      </dgm:t>
    </dgm:pt>
    <dgm:pt modelId="{7B96681C-353A-47AC-95DA-B80224F1C333}" type="parTrans" cxnId="{A2290670-DEAA-4F69-8FA7-BE324D50EEA1}">
      <dgm:prSet/>
      <dgm:spPr/>
      <dgm:t>
        <a:bodyPr/>
        <a:lstStyle/>
        <a:p>
          <a:endParaRPr lang="en-US"/>
        </a:p>
      </dgm:t>
    </dgm:pt>
    <dgm:pt modelId="{E31667AF-6B48-41B0-993E-85862E93CD17}" type="sibTrans" cxnId="{A2290670-DEAA-4F69-8FA7-BE324D50EEA1}">
      <dgm:prSet/>
      <dgm:spPr/>
      <dgm:t>
        <a:bodyPr/>
        <a:lstStyle/>
        <a:p>
          <a:endParaRPr lang="en-US"/>
        </a:p>
      </dgm:t>
    </dgm:pt>
    <dgm:pt modelId="{0D1DB68F-D56F-4890-8D35-FFCEEBF70641}" type="pres">
      <dgm:prSet presAssocID="{D9B0FFBB-D584-4443-BD6F-CDCCC47B30D4}" presName="Name0" presStyleCnt="0">
        <dgm:presLayoutVars>
          <dgm:dir/>
          <dgm:resizeHandles val="exact"/>
        </dgm:presLayoutVars>
      </dgm:prSet>
      <dgm:spPr/>
    </dgm:pt>
    <dgm:pt modelId="{9EA149E5-319B-4671-967C-891BF4EC160F}" type="pres">
      <dgm:prSet presAssocID="{1D35A805-BEFA-496E-A2DB-0F605B9BFD02}" presName="node" presStyleLbl="node1" presStyleIdx="0" presStyleCnt="3">
        <dgm:presLayoutVars>
          <dgm:bulletEnabled val="1"/>
        </dgm:presLayoutVars>
      </dgm:prSet>
      <dgm:spPr/>
    </dgm:pt>
    <dgm:pt modelId="{4C933279-C107-45D2-84CA-6A29E9E1B8BC}" type="pres">
      <dgm:prSet presAssocID="{A9DB8F90-888E-427A-AA57-C25D202D997C}" presName="sibTrans" presStyleLbl="sibTrans2D1" presStyleIdx="0" presStyleCnt="3"/>
      <dgm:spPr/>
    </dgm:pt>
    <dgm:pt modelId="{596115DD-8277-4D12-906C-D511C57EC9A8}" type="pres">
      <dgm:prSet presAssocID="{A9DB8F90-888E-427A-AA57-C25D202D997C}" presName="connectorText" presStyleLbl="sibTrans2D1" presStyleIdx="0" presStyleCnt="3"/>
      <dgm:spPr/>
    </dgm:pt>
    <dgm:pt modelId="{9CD00D9E-9195-44B5-B154-44F990342914}" type="pres">
      <dgm:prSet presAssocID="{2C9E07A4-FB85-414E-AF51-B19E053BF41F}" presName="node" presStyleLbl="node1" presStyleIdx="1" presStyleCnt="3">
        <dgm:presLayoutVars>
          <dgm:bulletEnabled val="1"/>
        </dgm:presLayoutVars>
      </dgm:prSet>
      <dgm:spPr/>
    </dgm:pt>
    <dgm:pt modelId="{DC0A4F53-2722-4E19-B9DD-76654F4B0709}" type="pres">
      <dgm:prSet presAssocID="{10A4E8BC-D852-4A6D-A3A3-08FC05CD1B3E}" presName="sibTrans" presStyleLbl="sibTrans2D1" presStyleIdx="1" presStyleCnt="3"/>
      <dgm:spPr/>
    </dgm:pt>
    <dgm:pt modelId="{5D6E1C18-02A1-47F2-9238-6BAE7AE1A1C1}" type="pres">
      <dgm:prSet presAssocID="{10A4E8BC-D852-4A6D-A3A3-08FC05CD1B3E}" presName="connectorText" presStyleLbl="sibTrans2D1" presStyleIdx="1" presStyleCnt="3"/>
      <dgm:spPr/>
    </dgm:pt>
    <dgm:pt modelId="{93339FF2-3F87-41C4-AE1E-468BD29C5A4B}" type="pres">
      <dgm:prSet presAssocID="{4987D690-5B13-4406-ACA8-AA4F58AE3358}" presName="node" presStyleLbl="node1" presStyleIdx="2" presStyleCnt="3">
        <dgm:presLayoutVars>
          <dgm:bulletEnabled val="1"/>
        </dgm:presLayoutVars>
      </dgm:prSet>
      <dgm:spPr/>
    </dgm:pt>
    <dgm:pt modelId="{1E19DA3E-4C1E-4E74-AF41-17DA584B0AB6}" type="pres">
      <dgm:prSet presAssocID="{E31667AF-6B48-41B0-993E-85862E93CD17}" presName="sibTrans" presStyleLbl="sibTrans2D1" presStyleIdx="2" presStyleCnt="3"/>
      <dgm:spPr/>
    </dgm:pt>
    <dgm:pt modelId="{20ECFE5E-ED76-471F-BFCF-CD945CA99BEE}" type="pres">
      <dgm:prSet presAssocID="{E31667AF-6B48-41B0-993E-85862E93CD17}" presName="connectorText" presStyleLbl="sibTrans2D1" presStyleIdx="2" presStyleCnt="3"/>
      <dgm:spPr/>
    </dgm:pt>
  </dgm:ptLst>
  <dgm:cxnLst>
    <dgm:cxn modelId="{1CC1B00A-666A-4C90-B48C-72837835082D}" type="presOf" srcId="{A9DB8F90-888E-427A-AA57-C25D202D997C}" destId="{596115DD-8277-4D12-906C-D511C57EC9A8}" srcOrd="1" destOrd="0" presId="urn:microsoft.com/office/officeart/2005/8/layout/cycle7"/>
    <dgm:cxn modelId="{14CEB530-A03A-461A-B968-E29F8E5D924D}" type="presOf" srcId="{E31667AF-6B48-41B0-993E-85862E93CD17}" destId="{20ECFE5E-ED76-471F-BFCF-CD945CA99BEE}" srcOrd="1" destOrd="0" presId="urn:microsoft.com/office/officeart/2005/8/layout/cycle7"/>
    <dgm:cxn modelId="{17A72732-82E6-4952-86C4-C98529FB1668}" type="presOf" srcId="{A9DB8F90-888E-427A-AA57-C25D202D997C}" destId="{4C933279-C107-45D2-84CA-6A29E9E1B8BC}" srcOrd="0" destOrd="0" presId="urn:microsoft.com/office/officeart/2005/8/layout/cycle7"/>
    <dgm:cxn modelId="{DB07F441-236D-4EC4-877B-27837874E2CD}" type="presOf" srcId="{2C9E07A4-FB85-414E-AF51-B19E053BF41F}" destId="{9CD00D9E-9195-44B5-B154-44F990342914}" srcOrd="0" destOrd="0" presId="urn:microsoft.com/office/officeart/2005/8/layout/cycle7"/>
    <dgm:cxn modelId="{A2290670-DEAA-4F69-8FA7-BE324D50EEA1}" srcId="{D9B0FFBB-D584-4443-BD6F-CDCCC47B30D4}" destId="{4987D690-5B13-4406-ACA8-AA4F58AE3358}" srcOrd="2" destOrd="0" parTransId="{7B96681C-353A-47AC-95DA-B80224F1C333}" sibTransId="{E31667AF-6B48-41B0-993E-85862E93CD17}"/>
    <dgm:cxn modelId="{BA904476-C8F9-4BBD-9A8E-940D1D170D6C}" type="presOf" srcId="{4987D690-5B13-4406-ACA8-AA4F58AE3358}" destId="{93339FF2-3F87-41C4-AE1E-468BD29C5A4B}" srcOrd="0" destOrd="0" presId="urn:microsoft.com/office/officeart/2005/8/layout/cycle7"/>
    <dgm:cxn modelId="{48C53C84-6A79-441E-B4B4-771FAD2468BF}" type="presOf" srcId="{D9B0FFBB-D584-4443-BD6F-CDCCC47B30D4}" destId="{0D1DB68F-D56F-4890-8D35-FFCEEBF70641}" srcOrd="0" destOrd="0" presId="urn:microsoft.com/office/officeart/2005/8/layout/cycle7"/>
    <dgm:cxn modelId="{058BAEC3-3DFD-4ECD-868B-6622E425B4B6}" type="presOf" srcId="{1D35A805-BEFA-496E-A2DB-0F605B9BFD02}" destId="{9EA149E5-319B-4671-967C-891BF4EC160F}" srcOrd="0" destOrd="0" presId="urn:microsoft.com/office/officeart/2005/8/layout/cycle7"/>
    <dgm:cxn modelId="{070915CD-F772-438A-85BB-47062D9EC29B}" type="presOf" srcId="{10A4E8BC-D852-4A6D-A3A3-08FC05CD1B3E}" destId="{5D6E1C18-02A1-47F2-9238-6BAE7AE1A1C1}" srcOrd="1" destOrd="0" presId="urn:microsoft.com/office/officeart/2005/8/layout/cycle7"/>
    <dgm:cxn modelId="{03A40BDE-DD09-49A2-A0B3-28E01E4E7DFE}" type="presOf" srcId="{10A4E8BC-D852-4A6D-A3A3-08FC05CD1B3E}" destId="{DC0A4F53-2722-4E19-B9DD-76654F4B0709}" srcOrd="0" destOrd="0" presId="urn:microsoft.com/office/officeart/2005/8/layout/cycle7"/>
    <dgm:cxn modelId="{985D57F3-FC6D-4A91-969F-93CA57FB1AAE}" type="presOf" srcId="{E31667AF-6B48-41B0-993E-85862E93CD17}" destId="{1E19DA3E-4C1E-4E74-AF41-17DA584B0AB6}" srcOrd="0" destOrd="0" presId="urn:microsoft.com/office/officeart/2005/8/layout/cycle7"/>
    <dgm:cxn modelId="{DE6F97FB-89AE-4F85-9D2F-E65BA72ACA4D}" srcId="{D9B0FFBB-D584-4443-BD6F-CDCCC47B30D4}" destId="{2C9E07A4-FB85-414E-AF51-B19E053BF41F}" srcOrd="1" destOrd="0" parTransId="{26ADE443-2CA3-49C6-9BE6-FCAE1E7CFB6D}" sibTransId="{10A4E8BC-D852-4A6D-A3A3-08FC05CD1B3E}"/>
    <dgm:cxn modelId="{95ED53FD-239B-425F-B915-1DE7C5F32E02}" srcId="{D9B0FFBB-D584-4443-BD6F-CDCCC47B30D4}" destId="{1D35A805-BEFA-496E-A2DB-0F605B9BFD02}" srcOrd="0" destOrd="0" parTransId="{AD474B85-54C5-48D3-B66C-46EBF42B7B3F}" sibTransId="{A9DB8F90-888E-427A-AA57-C25D202D997C}"/>
    <dgm:cxn modelId="{3FF9F0F9-1431-4D9F-ACE8-FE2C79F13046}" type="presParOf" srcId="{0D1DB68F-D56F-4890-8D35-FFCEEBF70641}" destId="{9EA149E5-319B-4671-967C-891BF4EC160F}" srcOrd="0" destOrd="0" presId="urn:microsoft.com/office/officeart/2005/8/layout/cycle7"/>
    <dgm:cxn modelId="{E0EFC0EF-98EF-4F13-8BBB-A46E347012F3}" type="presParOf" srcId="{0D1DB68F-D56F-4890-8D35-FFCEEBF70641}" destId="{4C933279-C107-45D2-84CA-6A29E9E1B8BC}" srcOrd="1" destOrd="0" presId="urn:microsoft.com/office/officeart/2005/8/layout/cycle7"/>
    <dgm:cxn modelId="{9271D714-CD64-42E0-8B04-4A1F028665DB}" type="presParOf" srcId="{4C933279-C107-45D2-84CA-6A29E9E1B8BC}" destId="{596115DD-8277-4D12-906C-D511C57EC9A8}" srcOrd="0" destOrd="0" presId="urn:microsoft.com/office/officeart/2005/8/layout/cycle7"/>
    <dgm:cxn modelId="{04D36F36-C1AF-4A70-A916-A39E1B28710C}" type="presParOf" srcId="{0D1DB68F-D56F-4890-8D35-FFCEEBF70641}" destId="{9CD00D9E-9195-44B5-B154-44F990342914}" srcOrd="2" destOrd="0" presId="urn:microsoft.com/office/officeart/2005/8/layout/cycle7"/>
    <dgm:cxn modelId="{1B3F7B69-17A9-409D-AB20-6CBBABAED57C}" type="presParOf" srcId="{0D1DB68F-D56F-4890-8D35-FFCEEBF70641}" destId="{DC0A4F53-2722-4E19-B9DD-76654F4B0709}" srcOrd="3" destOrd="0" presId="urn:microsoft.com/office/officeart/2005/8/layout/cycle7"/>
    <dgm:cxn modelId="{C77516A8-1462-40D8-A7C3-0823B8971D00}" type="presParOf" srcId="{DC0A4F53-2722-4E19-B9DD-76654F4B0709}" destId="{5D6E1C18-02A1-47F2-9238-6BAE7AE1A1C1}" srcOrd="0" destOrd="0" presId="urn:microsoft.com/office/officeart/2005/8/layout/cycle7"/>
    <dgm:cxn modelId="{78ADA67E-54D2-4B4B-A7D3-C4ED7368D734}" type="presParOf" srcId="{0D1DB68F-D56F-4890-8D35-FFCEEBF70641}" destId="{93339FF2-3F87-41C4-AE1E-468BD29C5A4B}" srcOrd="4" destOrd="0" presId="urn:microsoft.com/office/officeart/2005/8/layout/cycle7"/>
    <dgm:cxn modelId="{C8E3A140-C4B5-4234-802D-1ED3A8C07601}" type="presParOf" srcId="{0D1DB68F-D56F-4890-8D35-FFCEEBF70641}" destId="{1E19DA3E-4C1E-4E74-AF41-17DA584B0AB6}" srcOrd="5" destOrd="0" presId="urn:microsoft.com/office/officeart/2005/8/layout/cycle7"/>
    <dgm:cxn modelId="{225BA101-E173-4043-BDDF-DC01617C201C}" type="presParOf" srcId="{1E19DA3E-4C1E-4E74-AF41-17DA584B0AB6}" destId="{20ECFE5E-ED76-471F-BFCF-CD945CA99BE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AA90C-9898-1D47-A4E8-997593DF9B05}">
      <dsp:nvSpPr>
        <dsp:cNvPr id="0" name=""/>
        <dsp:cNvSpPr/>
      </dsp:nvSpPr>
      <dsp:spPr>
        <a:xfrm>
          <a:off x="4712" y="2404702"/>
          <a:ext cx="2743398" cy="1097359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KHAI THÁC BỆNH SỮ</a:t>
          </a:r>
        </a:p>
      </dsp:txBody>
      <dsp:txXfrm>
        <a:off x="553392" y="2404702"/>
        <a:ext cx="1646039" cy="1097359"/>
      </dsp:txXfrm>
    </dsp:sp>
    <dsp:sp modelId="{5DFA4B9E-1E08-5743-8501-F355A49E6012}">
      <dsp:nvSpPr>
        <dsp:cNvPr id="0" name=""/>
        <dsp:cNvSpPr/>
      </dsp:nvSpPr>
      <dsp:spPr>
        <a:xfrm>
          <a:off x="2473771" y="2404702"/>
          <a:ext cx="2743398" cy="1097359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ĐÁNH GIÁ NGUY CƠ</a:t>
          </a:r>
        </a:p>
      </dsp:txBody>
      <dsp:txXfrm>
        <a:off x="3022451" y="2404702"/>
        <a:ext cx="1646039" cy="1097359"/>
      </dsp:txXfrm>
    </dsp:sp>
    <dsp:sp modelId="{CBB611C1-BD94-DE4F-9715-88D3A0B2CF8A}">
      <dsp:nvSpPr>
        <dsp:cNvPr id="0" name=""/>
        <dsp:cNvSpPr/>
      </dsp:nvSpPr>
      <dsp:spPr>
        <a:xfrm>
          <a:off x="4942830" y="2404702"/>
          <a:ext cx="2743398" cy="1097359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CHỌN LỰA PHÁC ĐỒ XÁC ĐINH DỊ ỨNG</a:t>
          </a:r>
        </a:p>
      </dsp:txBody>
      <dsp:txXfrm>
        <a:off x="5491510" y="2404702"/>
        <a:ext cx="1646039" cy="1097359"/>
      </dsp:txXfrm>
    </dsp:sp>
    <dsp:sp modelId="{85EA17AC-7B35-B347-AAF5-ADC2C28C4512}">
      <dsp:nvSpPr>
        <dsp:cNvPr id="0" name=""/>
        <dsp:cNvSpPr/>
      </dsp:nvSpPr>
      <dsp:spPr>
        <a:xfrm>
          <a:off x="7411888" y="2404702"/>
          <a:ext cx="2743398" cy="1097359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GỠ / TIẾP TỤC DÁN NHÃN</a:t>
          </a:r>
        </a:p>
      </dsp:txBody>
      <dsp:txXfrm>
        <a:off x="7960568" y="2404702"/>
        <a:ext cx="1646039" cy="1097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4B812-56C4-1244-B69A-E4B038DD6B7F}">
      <dsp:nvSpPr>
        <dsp:cNvPr id="0" name=""/>
        <dsp:cNvSpPr/>
      </dsp:nvSpPr>
      <dsp:spPr>
        <a:xfrm>
          <a:off x="4598" y="3321194"/>
          <a:ext cx="1014635" cy="507317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SPT</a:t>
          </a:r>
        </a:p>
      </dsp:txBody>
      <dsp:txXfrm>
        <a:off x="19457" y="3336053"/>
        <a:ext cx="984917" cy="477599"/>
      </dsp:txXfrm>
    </dsp:sp>
    <dsp:sp modelId="{2FE2040B-3DD6-0F4D-A262-0CB53BBA16E8}">
      <dsp:nvSpPr>
        <dsp:cNvPr id="0" name=""/>
        <dsp:cNvSpPr/>
      </dsp:nvSpPr>
      <dsp:spPr>
        <a:xfrm rot="19457599">
          <a:off x="972255" y="3422341"/>
          <a:ext cx="499811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99811" y="66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09665" y="3416504"/>
        <a:ext cx="24990" cy="24990"/>
      </dsp:txXfrm>
    </dsp:sp>
    <dsp:sp modelId="{DE2216B8-009F-9F49-A62D-F11A62DA5C67}">
      <dsp:nvSpPr>
        <dsp:cNvPr id="0" name=""/>
        <dsp:cNvSpPr/>
      </dsp:nvSpPr>
      <dsp:spPr>
        <a:xfrm>
          <a:off x="1425088" y="3029486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Âm</a:t>
          </a:r>
          <a:endParaRPr lang="en-U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9947" y="3044345"/>
        <a:ext cx="984917" cy="477599"/>
      </dsp:txXfrm>
    </dsp:sp>
    <dsp:sp modelId="{F51157C1-03B0-DE4C-BBA4-0A3719EF3E67}">
      <dsp:nvSpPr>
        <dsp:cNvPr id="0" name=""/>
        <dsp:cNvSpPr/>
      </dsp:nvSpPr>
      <dsp:spPr>
        <a:xfrm>
          <a:off x="2439723" y="3276487"/>
          <a:ext cx="405854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05854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2504" y="3272999"/>
        <a:ext cx="20292" cy="20292"/>
      </dsp:txXfrm>
    </dsp:sp>
    <dsp:sp modelId="{9EF5254B-C7A8-4749-BF73-3FB335D81713}">
      <dsp:nvSpPr>
        <dsp:cNvPr id="0" name=""/>
        <dsp:cNvSpPr/>
      </dsp:nvSpPr>
      <dsp:spPr>
        <a:xfrm>
          <a:off x="2845577" y="3029486"/>
          <a:ext cx="1014635" cy="50731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IDR</a:t>
          </a:r>
        </a:p>
      </dsp:txBody>
      <dsp:txXfrm>
        <a:off x="2860436" y="3044345"/>
        <a:ext cx="984917" cy="477599"/>
      </dsp:txXfrm>
    </dsp:sp>
    <dsp:sp modelId="{265CCF1B-D32E-504B-9D7D-82ACD8B0EB47}">
      <dsp:nvSpPr>
        <dsp:cNvPr id="0" name=""/>
        <dsp:cNvSpPr/>
      </dsp:nvSpPr>
      <dsp:spPr>
        <a:xfrm rot="18770822">
          <a:off x="3764737" y="3057707"/>
          <a:ext cx="596806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596806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48220" y="3049444"/>
        <a:ext cx="29840" cy="29840"/>
      </dsp:txXfrm>
    </dsp:sp>
    <dsp:sp modelId="{6B95A5AC-F39D-D344-BB4E-C0D4C3DB803D}">
      <dsp:nvSpPr>
        <dsp:cNvPr id="0" name=""/>
        <dsp:cNvSpPr/>
      </dsp:nvSpPr>
      <dsp:spPr>
        <a:xfrm>
          <a:off x="4266067" y="2591925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Dương</a:t>
          </a:r>
          <a:endParaRPr lang="en-U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0926" y="2606784"/>
        <a:ext cx="984917" cy="477599"/>
      </dsp:txXfrm>
    </dsp:sp>
    <dsp:sp modelId="{01A9FB54-F22C-7044-8AAE-81A901DC12C7}">
      <dsp:nvSpPr>
        <dsp:cNvPr id="0" name=""/>
        <dsp:cNvSpPr/>
      </dsp:nvSpPr>
      <dsp:spPr>
        <a:xfrm>
          <a:off x="5280703" y="2838926"/>
          <a:ext cx="405854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05854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73484" y="2835437"/>
        <a:ext cx="20292" cy="20292"/>
      </dsp:txXfrm>
    </dsp:sp>
    <dsp:sp modelId="{6C4D828F-E82B-0244-82A4-2DF9FF7797A6}">
      <dsp:nvSpPr>
        <dsp:cNvPr id="0" name=""/>
        <dsp:cNvSpPr/>
      </dsp:nvSpPr>
      <dsp:spPr>
        <a:xfrm>
          <a:off x="5686557" y="2591925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endParaRPr lang="en-U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01416" y="2606784"/>
        <a:ext cx="984917" cy="477599"/>
      </dsp:txXfrm>
    </dsp:sp>
    <dsp:sp modelId="{5C5905DA-8359-0C49-8C06-A5FDAD5A0D2B}">
      <dsp:nvSpPr>
        <dsp:cNvPr id="0" name=""/>
        <dsp:cNvSpPr/>
      </dsp:nvSpPr>
      <dsp:spPr>
        <a:xfrm rot="2829178">
          <a:off x="3764737" y="3495268"/>
          <a:ext cx="596806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596806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48220" y="3487006"/>
        <a:ext cx="29840" cy="29840"/>
      </dsp:txXfrm>
    </dsp:sp>
    <dsp:sp modelId="{22E1BD29-6CD9-5149-A1E1-C3366B2A436C}">
      <dsp:nvSpPr>
        <dsp:cNvPr id="0" name=""/>
        <dsp:cNvSpPr/>
      </dsp:nvSpPr>
      <dsp:spPr>
        <a:xfrm>
          <a:off x="4266067" y="3467048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Âm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280926" y="3481907"/>
        <a:ext cx="984917" cy="477599"/>
      </dsp:txXfrm>
    </dsp:sp>
    <dsp:sp modelId="{B89B93D4-018E-E84F-9BB5-66D688275613}">
      <dsp:nvSpPr>
        <dsp:cNvPr id="0" name=""/>
        <dsp:cNvSpPr/>
      </dsp:nvSpPr>
      <dsp:spPr>
        <a:xfrm>
          <a:off x="5280703" y="3714049"/>
          <a:ext cx="405854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05854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73484" y="3710560"/>
        <a:ext cx="20292" cy="20292"/>
      </dsp:txXfrm>
    </dsp:sp>
    <dsp:sp modelId="{645434E8-5DD6-984D-AA94-AF21A8EE472B}">
      <dsp:nvSpPr>
        <dsp:cNvPr id="0" name=""/>
        <dsp:cNvSpPr/>
      </dsp:nvSpPr>
      <dsp:spPr>
        <a:xfrm>
          <a:off x="5686557" y="3467048"/>
          <a:ext cx="1014635" cy="507317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DPT </a:t>
          </a:r>
        </a:p>
      </dsp:txBody>
      <dsp:txXfrm>
        <a:off x="5701416" y="3481907"/>
        <a:ext cx="984917" cy="477599"/>
      </dsp:txXfrm>
    </dsp:sp>
    <dsp:sp modelId="{7CA34899-9933-B04D-8EA6-6F47EE78F300}">
      <dsp:nvSpPr>
        <dsp:cNvPr id="0" name=""/>
        <dsp:cNvSpPr/>
      </dsp:nvSpPr>
      <dsp:spPr>
        <a:xfrm rot="19457599">
          <a:off x="6654214" y="3568195"/>
          <a:ext cx="499811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99811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1624" y="3562358"/>
        <a:ext cx="24990" cy="24990"/>
      </dsp:txXfrm>
    </dsp:sp>
    <dsp:sp modelId="{32279890-31BE-D64C-86AA-7D5EEE2D9CCD}">
      <dsp:nvSpPr>
        <dsp:cNvPr id="0" name=""/>
        <dsp:cNvSpPr/>
      </dsp:nvSpPr>
      <dsp:spPr>
        <a:xfrm>
          <a:off x="7107047" y="3175340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Âm</a:t>
          </a:r>
          <a:endParaRPr lang="en-U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21906" y="3190199"/>
        <a:ext cx="984917" cy="477599"/>
      </dsp:txXfrm>
    </dsp:sp>
    <dsp:sp modelId="{63B4309C-19FE-B446-97ED-AF746E9E80E4}">
      <dsp:nvSpPr>
        <dsp:cNvPr id="0" name=""/>
        <dsp:cNvSpPr/>
      </dsp:nvSpPr>
      <dsp:spPr>
        <a:xfrm>
          <a:off x="8121682" y="3422341"/>
          <a:ext cx="405854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05854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14463" y="3418853"/>
        <a:ext cx="20292" cy="20292"/>
      </dsp:txXfrm>
    </dsp:sp>
    <dsp:sp modelId="{EDFA18A9-69B9-BA4C-888D-6C5593F1DD2D}">
      <dsp:nvSpPr>
        <dsp:cNvPr id="0" name=""/>
        <dsp:cNvSpPr/>
      </dsp:nvSpPr>
      <dsp:spPr>
        <a:xfrm>
          <a:off x="8527537" y="3175340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GỠ NHÃN </a:t>
          </a:r>
        </a:p>
      </dsp:txBody>
      <dsp:txXfrm>
        <a:off x="8542396" y="3190199"/>
        <a:ext cx="984917" cy="477599"/>
      </dsp:txXfrm>
    </dsp:sp>
    <dsp:sp modelId="{8F59C253-F8AA-EC4A-ABF7-27B81CEBC4C9}">
      <dsp:nvSpPr>
        <dsp:cNvPr id="0" name=""/>
        <dsp:cNvSpPr/>
      </dsp:nvSpPr>
      <dsp:spPr>
        <a:xfrm rot="2142401">
          <a:off x="6654214" y="3859903"/>
          <a:ext cx="499811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99811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1624" y="3854065"/>
        <a:ext cx="24990" cy="24990"/>
      </dsp:txXfrm>
    </dsp:sp>
    <dsp:sp modelId="{F3B3D0B7-D9FA-A245-94DE-DBFDC85ECDFE}">
      <dsp:nvSpPr>
        <dsp:cNvPr id="0" name=""/>
        <dsp:cNvSpPr/>
      </dsp:nvSpPr>
      <dsp:spPr>
        <a:xfrm>
          <a:off x="7107047" y="3758756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Dương</a:t>
          </a:r>
          <a:endParaRPr lang="en-U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21906" y="3773615"/>
        <a:ext cx="984917" cy="477599"/>
      </dsp:txXfrm>
    </dsp:sp>
    <dsp:sp modelId="{B34BE2C1-2FA1-9048-A397-B9708E2E91BA}">
      <dsp:nvSpPr>
        <dsp:cNvPr id="0" name=""/>
        <dsp:cNvSpPr/>
      </dsp:nvSpPr>
      <dsp:spPr>
        <a:xfrm>
          <a:off x="8121682" y="4005757"/>
          <a:ext cx="405854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05854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14463" y="4002268"/>
        <a:ext cx="20292" cy="20292"/>
      </dsp:txXfrm>
    </dsp:sp>
    <dsp:sp modelId="{C3461EDE-87BC-8143-BAE1-9E0924A41BAE}">
      <dsp:nvSpPr>
        <dsp:cNvPr id="0" name=""/>
        <dsp:cNvSpPr/>
      </dsp:nvSpPr>
      <dsp:spPr>
        <a:xfrm>
          <a:off x="8527537" y="3758756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endParaRPr lang="en-US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42396" y="3773615"/>
        <a:ext cx="984917" cy="477599"/>
      </dsp:txXfrm>
    </dsp:sp>
    <dsp:sp modelId="{FFF220FE-CB08-A743-814B-478701A82073}">
      <dsp:nvSpPr>
        <dsp:cNvPr id="0" name=""/>
        <dsp:cNvSpPr/>
      </dsp:nvSpPr>
      <dsp:spPr>
        <a:xfrm rot="2142401">
          <a:off x="972255" y="3714049"/>
          <a:ext cx="499811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99811" y="66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209665" y="3708211"/>
        <a:ext cx="24990" cy="24990"/>
      </dsp:txXfrm>
    </dsp:sp>
    <dsp:sp modelId="{D81FB1FF-8C3B-8F46-BF52-B9AED11CD5AD}">
      <dsp:nvSpPr>
        <dsp:cNvPr id="0" name=""/>
        <dsp:cNvSpPr/>
      </dsp:nvSpPr>
      <dsp:spPr>
        <a:xfrm>
          <a:off x="1425088" y="3612902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Dương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1439947" y="3627761"/>
        <a:ext cx="984917" cy="477599"/>
      </dsp:txXfrm>
    </dsp:sp>
    <dsp:sp modelId="{BBB83069-8CAC-2446-BAF9-D4DCD6F37C42}">
      <dsp:nvSpPr>
        <dsp:cNvPr id="0" name=""/>
        <dsp:cNvSpPr/>
      </dsp:nvSpPr>
      <dsp:spPr>
        <a:xfrm>
          <a:off x="2439723" y="3859903"/>
          <a:ext cx="405854" cy="13315"/>
        </a:xfrm>
        <a:custGeom>
          <a:avLst/>
          <a:gdLst/>
          <a:ahLst/>
          <a:cxnLst/>
          <a:rect l="0" t="0" r="0" b="0"/>
          <a:pathLst>
            <a:path>
              <a:moveTo>
                <a:pt x="0" y="6657"/>
              </a:moveTo>
              <a:lnTo>
                <a:pt x="405854" y="66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32504" y="3856414"/>
        <a:ext cx="20292" cy="20292"/>
      </dsp:txXfrm>
    </dsp:sp>
    <dsp:sp modelId="{25DF1F4B-2542-A24C-8437-73BDA6A26EBC}">
      <dsp:nvSpPr>
        <dsp:cNvPr id="0" name=""/>
        <dsp:cNvSpPr/>
      </dsp:nvSpPr>
      <dsp:spPr>
        <a:xfrm>
          <a:off x="2845577" y="3612902"/>
          <a:ext cx="1014635" cy="50731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tục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nhãn</a:t>
          </a:r>
          <a:endParaRPr lang="en-US" sz="1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0436" y="3627761"/>
        <a:ext cx="984917" cy="477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149E5-319B-4671-967C-891BF4EC160F}">
      <dsp:nvSpPr>
        <dsp:cNvPr id="0" name=""/>
        <dsp:cNvSpPr/>
      </dsp:nvSpPr>
      <dsp:spPr>
        <a:xfrm>
          <a:off x="4117845" y="689"/>
          <a:ext cx="1768280" cy="884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BS ĐV</a:t>
          </a:r>
          <a:br>
            <a:rPr lang="en-US" sz="2300" kern="1200" dirty="0"/>
          </a:br>
          <a:r>
            <a:rPr lang="en-US" sz="2300" kern="1200" dirty="0"/>
            <a:t> </a:t>
          </a:r>
          <a:r>
            <a:rPr lang="en-US" sz="2300" kern="1200" dirty="0" err="1"/>
            <a:t>Dị</a:t>
          </a:r>
          <a:r>
            <a:rPr lang="en-US" sz="2300" kern="1200" dirty="0"/>
            <a:t> </a:t>
          </a:r>
          <a:r>
            <a:rPr lang="en-US" sz="2300" kern="1200" dirty="0" err="1"/>
            <a:t>ứng</a:t>
          </a:r>
          <a:endParaRPr lang="en-US" sz="2300" kern="1200" dirty="0"/>
        </a:p>
      </dsp:txBody>
      <dsp:txXfrm>
        <a:off x="4143741" y="26585"/>
        <a:ext cx="1716488" cy="832348"/>
      </dsp:txXfrm>
    </dsp:sp>
    <dsp:sp modelId="{4C933279-C107-45D2-84CA-6A29E9E1B8BC}">
      <dsp:nvSpPr>
        <dsp:cNvPr id="0" name=""/>
        <dsp:cNvSpPr/>
      </dsp:nvSpPr>
      <dsp:spPr>
        <a:xfrm rot="3600000">
          <a:off x="5271597" y="1551565"/>
          <a:ext cx="919776" cy="30944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364432" y="1613455"/>
        <a:ext cx="734106" cy="185669"/>
      </dsp:txXfrm>
    </dsp:sp>
    <dsp:sp modelId="{9CD00D9E-9195-44B5-B154-44F990342914}">
      <dsp:nvSpPr>
        <dsp:cNvPr id="0" name=""/>
        <dsp:cNvSpPr/>
      </dsp:nvSpPr>
      <dsp:spPr>
        <a:xfrm>
          <a:off x="5576845" y="2527751"/>
          <a:ext cx="1768280" cy="884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Dược</a:t>
          </a:r>
          <a:r>
            <a:rPr lang="en-US" sz="2300" kern="1200" dirty="0"/>
            <a:t> </a:t>
          </a:r>
          <a:r>
            <a:rPr lang="en-US" sz="2300" kern="1200" dirty="0" err="1"/>
            <a:t>sĩ</a:t>
          </a:r>
          <a:r>
            <a:rPr lang="en-US" sz="2300" kern="1200" dirty="0"/>
            <a:t> </a:t>
          </a:r>
          <a:br>
            <a:rPr lang="en-US" sz="2300" kern="1200" dirty="0"/>
          </a:br>
          <a:r>
            <a:rPr lang="en-US" sz="2300" kern="1200" dirty="0" err="1"/>
            <a:t>lâm</a:t>
          </a:r>
          <a:r>
            <a:rPr lang="en-US" sz="2300" kern="1200" dirty="0"/>
            <a:t> </a:t>
          </a:r>
          <a:r>
            <a:rPr lang="en-US" sz="2300" kern="1200" dirty="0" err="1"/>
            <a:t>sàng</a:t>
          </a:r>
          <a:endParaRPr lang="en-US" sz="2300" kern="1200" dirty="0"/>
        </a:p>
      </dsp:txBody>
      <dsp:txXfrm>
        <a:off x="5602741" y="2553647"/>
        <a:ext cx="1716488" cy="832348"/>
      </dsp:txXfrm>
    </dsp:sp>
    <dsp:sp modelId="{DC0A4F53-2722-4E19-B9DD-76654F4B0709}">
      <dsp:nvSpPr>
        <dsp:cNvPr id="0" name=""/>
        <dsp:cNvSpPr/>
      </dsp:nvSpPr>
      <dsp:spPr>
        <a:xfrm rot="10800000">
          <a:off x="4542097" y="2815097"/>
          <a:ext cx="919776" cy="30944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4634932" y="2876987"/>
        <a:ext cx="734106" cy="185669"/>
      </dsp:txXfrm>
    </dsp:sp>
    <dsp:sp modelId="{93339FF2-3F87-41C4-AE1E-468BD29C5A4B}">
      <dsp:nvSpPr>
        <dsp:cNvPr id="0" name=""/>
        <dsp:cNvSpPr/>
      </dsp:nvSpPr>
      <dsp:spPr>
        <a:xfrm>
          <a:off x="2658845" y="2527751"/>
          <a:ext cx="1768280" cy="884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BS </a:t>
          </a:r>
          <a:r>
            <a:rPr lang="en-US" sz="2300" kern="1200" dirty="0" err="1"/>
            <a:t>Tiêu</a:t>
          </a:r>
          <a:r>
            <a:rPr lang="en-US" sz="2300" kern="1200" dirty="0"/>
            <a:t> </a:t>
          </a:r>
          <a:r>
            <a:rPr lang="en-US" sz="2300" kern="1200" dirty="0" err="1"/>
            <a:t>hóa</a:t>
          </a:r>
          <a:endParaRPr lang="en-US" sz="2300" kern="1200" dirty="0"/>
        </a:p>
      </dsp:txBody>
      <dsp:txXfrm>
        <a:off x="2684741" y="2553647"/>
        <a:ext cx="1716488" cy="832348"/>
      </dsp:txXfrm>
    </dsp:sp>
    <dsp:sp modelId="{1E19DA3E-4C1E-4E74-AF41-17DA584B0AB6}">
      <dsp:nvSpPr>
        <dsp:cNvPr id="0" name=""/>
        <dsp:cNvSpPr/>
      </dsp:nvSpPr>
      <dsp:spPr>
        <a:xfrm rot="18000000">
          <a:off x="3812597" y="1551565"/>
          <a:ext cx="919776" cy="30944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905432" y="1613455"/>
        <a:ext cx="734106" cy="185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57366-DF13-494E-B6C0-C365DFDD2722}" type="datetimeFigureOut">
              <a:rPr lang="en-VN" smtClean="0"/>
              <a:t>10/9/25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4CEA3-C8E8-1045-BDEE-736CA107B19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714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4CEA3-C8E8-1045-BDEE-736CA107B19E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132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1. Trục ngang (thời gian sau khi dùng thuốc)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0 – 1 giờ:</a:t>
            </a:r>
            <a:r>
              <a:rPr lang="vi-VN" dirty="0"/>
              <a:t> Phản ứng tức thì (immediate)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1 – 8 giờ:</a:t>
            </a:r>
            <a:r>
              <a:rPr lang="vi-VN" dirty="0"/>
              <a:t> Phản ứng muộn trong nhóm tức thì (late immediate)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&gt; 8 giờ đến vài ngày:</a:t>
            </a:r>
            <a:r>
              <a:rPr lang="vi-VN" dirty="0"/>
              <a:t> Phản ứng không tức thì (non-immediate), gồm accelerated (tăng tốc) và delayed (trễ).</a:t>
            </a:r>
          </a:p>
          <a:p>
            <a:r>
              <a:rPr lang="vi-VN" b="1" dirty="0"/>
              <a:t>2. Đường biểu diễn và màu sắc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Đường đỏ (Urticaria immediate):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Biểu hiện mày đay/phù mạch.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Xuất hiện nhanh sau khi dùng thuốc (vài phút đến 1 giờ).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Liên quan cơ chế IgE.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Đường xanh (Exanthems delayed):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Biểu hiện ban dát sẩn lan tỏa (exanthema).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Xuất hiện sau nhiều giờ đến vài ngày.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Liên quan cơ chế qua trung gian tế bào T.</a:t>
            </a:r>
          </a:p>
          <a:p>
            <a:r>
              <a:rPr lang="vi-VN" b="1" dirty="0"/>
              <a:t>3. Các giai đoạn chính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Immediate (tức thì):</a:t>
            </a:r>
            <a:r>
              <a:rPr lang="vi-VN" dirty="0"/>
              <a:t> &lt; 1 giờ → sốc phản vệ, mày đay, phù mạch.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Late immediate:</a:t>
            </a:r>
            <a:r>
              <a:rPr lang="vi-VN" dirty="0"/>
              <a:t> 1–8 giờ → có thể vẫn là mày đay nhưng xuất hiện trễ hơn.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Accelerated:</a:t>
            </a:r>
            <a:r>
              <a:rPr lang="vi-VN" dirty="0"/>
              <a:t> 8–72 giờ → ban dạng sẩn, sốt, nổi hạch.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Delayed:</a:t>
            </a:r>
            <a:r>
              <a:rPr lang="vi-VN" dirty="0"/>
              <a:t> &gt; 72 giờ → ban dát sẩn, hội chứng Stevens–Johnson, TEN, DRESS…</a:t>
            </a:r>
          </a:p>
          <a:p>
            <a:r>
              <a:rPr lang="vi-VN" b="1" dirty="0"/>
              <a:t>4. Ý nghĩa lâm sàng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Giúp bác sĩ phân biệt </a:t>
            </a:r>
            <a:r>
              <a:rPr lang="vi-VN" b="1" dirty="0"/>
              <a:t>loại phản ứng dị ứng</a:t>
            </a:r>
            <a:r>
              <a:rPr lang="vi-VN" dirty="0"/>
              <a:t> dựa vào thời gian xuất hiện và triệu chứng: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b="1" dirty="0"/>
              <a:t>Tức thì:</a:t>
            </a:r>
            <a:r>
              <a:rPr lang="vi-VN" dirty="0"/>
              <a:t> nguy cơ cao, cần tránh tuyệt đối (nhãn dị ứng cần thiết).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b="1" dirty="0"/>
              <a:t>Không tức thì:</a:t>
            </a:r>
            <a:r>
              <a:rPr lang="vi-VN" dirty="0"/>
              <a:t> nhiều trường hợp nhẹ, có thể nhầm với phát ban do virus hoặc tác dụng phụ.</a:t>
            </a:r>
          </a:p>
          <a:p>
            <a:r>
              <a:rPr lang="en-VN" dirty="0"/>
              <a:t>👉 </a:t>
            </a:r>
            <a:r>
              <a:rPr lang="vi-VN" dirty="0"/>
              <a:t>Tóm lại: Hình này minh họa </a:t>
            </a:r>
            <a:r>
              <a:rPr lang="vi-VN" b="1" dirty="0"/>
              <a:t>sự khác biệt giữa dị ứng kháng sinh tức thì và không tức thì</a:t>
            </a:r>
            <a:r>
              <a:rPr lang="vi-VN" dirty="0"/>
              <a:t>, giúp định hướng cơ chế miễn dịch, nguy cơ nặng, và quyết định có cần dán nhãn dị ứng hay không.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4CEA3-C8E8-1045-BDEE-736CA107B19E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8694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3990-191D-A6DF-EA0F-E0ABB1E59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15287-DDC0-9FDD-1084-2D0DAF7C6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3C1CA-076E-A88D-D440-1DC530A4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BAAD-3218-8552-75A3-BC1A22A7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8E5CF-E6C9-C291-949F-DF35C973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75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8983-BF06-171D-E26E-34CB72AA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7093C-CDC0-E6DE-6EF1-C95022A68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DBAAC-AAF4-B5DB-947F-2A350520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9EB19-25F5-D839-289B-90BF8483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2F74-9BE4-3D00-6660-75469B44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345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B9CC5-E0B3-239F-0F8E-6EDAC1C3B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0E500-BD14-3CF6-D7C8-0A5EDC1B7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5086D-4606-45CF-248E-416BF00C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1CC51-C3E1-3ABD-18C3-75E69D47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5509-EF01-99C7-C6DF-75FFD53F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779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D2446-2647-AD66-2AED-8A973107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F6CD-0367-F6AE-032B-7DBB6386D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B3A27-3E9F-ED64-6E18-C8F7D0DE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DEF4D-F2F1-4671-8B19-D46E4664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B1BD1-0FDE-DA31-2A39-FB828450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416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52EDB-EF0A-40FB-EF6A-09A45EFF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71BC4-A2F3-2037-AE02-CA3BD24C7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41CE8-344E-E85F-5780-8D010CC1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2A6F7-9C57-5C06-F9E0-B0CF1F41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A96F4-BD5F-6CF8-EE41-8F082A72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6972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3FE3-76AD-6842-ABEB-47CBCAD4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9D8E-AC61-7BE9-4B65-7C62C2482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CF2AC-C8BD-DA9C-9EEA-B8105D681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784D8-4311-518B-98D7-63DEBB67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14DA9-5234-F3C2-4FDF-292A8B26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E8CFE-823B-167C-3B15-FE1A44EA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276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2079-AE1A-F3F8-7A0A-CC9889C6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C2E54-87ED-15FA-AC1C-090B0CA12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E9E07-DAA9-21FC-FFB5-049BBA117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BEF23-FCB9-FE1B-34F9-23F8E5FCB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28724-A8F2-8821-AC3B-533962EA4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B0291-732C-4FED-67AB-F81E4B26B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2550D-8ABA-6D68-0C83-C45CB995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64622-A827-BEAE-01FF-6A4B364F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8775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EBC0-B81A-0282-6903-8975B6BA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58BD3-A896-9865-F2D4-80EA1CF2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914D8-06F1-07C1-BE5B-F7F8AAB7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B2D81-DCD9-F9D8-2595-904368FE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821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9C24F-6797-1FC1-3665-0476A33E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38A0C-DC96-1405-308C-102D0860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F9E5D-47E9-BB2A-1745-4CD89C55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169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FD9D-137A-EB42-54F5-45E8531D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AE70-E8E4-CAE9-CC81-F1BFDC769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347E1-0B73-F873-76CB-400AEE2D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AC792-CD51-77E2-251D-00CC1ECC9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0330E-252F-5268-EC23-32E6AC4D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994E1-5A82-F038-03FB-0B5D89F0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842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C18FB-EC24-044A-3F65-AA83B54D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EB9E5-E8E8-724F-8708-C48F6A574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84FF2-90AF-A6AC-D337-852C730B1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5DA4E-10BB-8F74-9DE0-92AF690E6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7181C-A2E8-5D87-BF59-9788871B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B758E-FEC0-170D-FF5D-182987D7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0892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BE501-1788-90D7-77B4-3AE3CA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F794F-3D03-B612-312C-1FCA64352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FA4D-B244-2D63-B7B0-FF006218F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08AE3-5075-8943-9EA7-C8D5BE6E4148}" type="datetimeFigureOut">
              <a:rPr lang="en-VN" smtClean="0"/>
              <a:t>10/9/25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481E-FD12-7430-95AF-DBFC57D26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823CC-A26A-5F31-1C0E-689500652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CA253-94FD-4B47-B7D3-57E5134BDE4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445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mcrit.org/author/pulmcri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mcrit.org/author/pulmcrit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3254-594C-AB0A-E251-083733D3F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NHẢN DỊ ỨNG KHÁNG SINH </a:t>
            </a:r>
            <a:b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LACTAM KHI NÀO GỠ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99606-F7EE-4EDB-7599-81AE68AA7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8926"/>
            <a:ext cx="9144000" cy="1655762"/>
          </a:xfrm>
        </p:spPr>
        <p:txBody>
          <a:bodyPr/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PGS . TS . PHAN HỮU NGUYỆT DIỄM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VÀ ĐƠN VỊ DỊ ỨNG BVNĐ 1</a:t>
            </a:r>
          </a:p>
        </p:txBody>
      </p:sp>
    </p:spTree>
    <p:extLst>
      <p:ext uri="{BB962C8B-B14F-4D97-AF65-F5344CB8AC3E}">
        <p14:creationId xmlns:p14="http://schemas.microsoft.com/office/powerpoint/2010/main" val="129820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E4C-5213-9A61-90A9-3CCE1AA5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BỆNH SỬ VÀ  TIỀN SỬ DỊ ỨNG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B3C1E-F87A-978C-C649-5D8703B63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(rash, anaphylaxis?)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(immediate vs delayed),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iền sử atopy ( chàm da, mề đay, hen , VMDU), tiền sử gia đình</a:t>
            </a:r>
          </a:p>
          <a:p>
            <a:pPr marL="742950" lvl="1" indent="-285750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thuốc nghi ngờ, thuốc liên quan.</a:t>
            </a:r>
          </a:p>
          <a:p>
            <a:pPr marL="742950" lvl="1" indent="-285750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hương pháp điều trị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220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E55D2-B9FE-1547-208E-972EC1D2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5" y="265379"/>
            <a:ext cx="8357428" cy="2347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5EF577-ABB8-CA78-511E-D41EF6778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600" y="2906486"/>
            <a:ext cx="4576057" cy="35985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F447A5-C2B3-93A3-06AB-FA8F91FCCE9E}"/>
              </a:ext>
            </a:extLst>
          </p:cNvPr>
          <p:cNvSpPr txBox="1"/>
          <p:nvPr/>
        </p:nvSpPr>
        <p:spPr>
          <a:xfrm>
            <a:off x="233215" y="5497286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200" dirty="0">
                <a:latin typeface="Arial" panose="020B0604020202020204" pitchFamily="34" charset="0"/>
                <a:cs typeface="Arial" panose="020B0604020202020204" pitchFamily="34" charset="0"/>
              </a:rPr>
              <a:t>Guideline </a:t>
            </a:r>
            <a:r>
              <a:rPr lang="en-US" sz="1200" dirty="0" err="1">
                <a:solidFill>
                  <a:srgbClr val="7575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Paediatric</a:t>
            </a:r>
            <a:r>
              <a:rPr lang="en-US" sz="1200" dirty="0">
                <a:solidFill>
                  <a:srgbClr val="7575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antibiotic allergy assessment, testing and de-labelling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VN" sz="1200" dirty="0">
                <a:latin typeface="Arial" panose="020B0604020202020204" pitchFamily="34" charset="0"/>
                <a:cs typeface="Arial" panose="020B0604020202020204" pitchFamily="34" charset="0"/>
              </a:rPr>
              <a:t>Children”s health Queensland Hospital and Health Service </a:t>
            </a:r>
          </a:p>
        </p:txBody>
      </p:sp>
    </p:spTree>
    <p:extLst>
      <p:ext uri="{BB962C8B-B14F-4D97-AF65-F5344CB8AC3E}">
        <p14:creationId xmlns:p14="http://schemas.microsoft.com/office/powerpoint/2010/main" val="2671209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/>
          <p:nvPr>
            <p:extLst>
              <p:ext uri="{D42A27DB-BD31-4B8C-83A1-F6EECF244321}">
                <p14:modId xmlns:p14="http://schemas.microsoft.com/office/powerpoint/2010/main" val="64279858"/>
              </p:ext>
            </p:extLst>
          </p:nvPr>
        </p:nvGraphicFramePr>
        <p:xfrm>
          <a:off x="2067841" y="1518359"/>
          <a:ext cx="8234045" cy="303618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23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10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thác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β-lactam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FCDCC"/>
                      </a:solidFill>
                      <a:prstDash val="solid"/>
                    </a:lnL>
                    <a:lnR w="12700">
                      <a:solidFill>
                        <a:srgbClr val="4FCDCC"/>
                      </a:solidFill>
                      <a:prstDash val="solid"/>
                    </a:lnR>
                    <a:lnT w="12700" cap="flat" cmpd="sng" algn="ctr">
                      <a:solidFill>
                        <a:srgbClr val="4FCDCC"/>
                      </a:solidFill>
                      <a:prstDash val="solid"/>
                    </a:lnT>
                    <a:lnB w="12700" cap="flat" cmpd="sng" algn="ctr">
                      <a:solidFill>
                        <a:srgbClr val="4FCDCC"/>
                      </a:solidFill>
                      <a:prstDash val="solid"/>
                    </a:lnB>
                    <a:solidFill>
                      <a:srgbClr val="4FCD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772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ứng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với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kháng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sinh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nào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của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nhóm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β-lactam,</a:t>
                      </a:r>
                      <a:r>
                        <a:rPr lang="vi-VN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đường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dùng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?</a:t>
                      </a:r>
                      <a:endParaRPr lang="en-US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Mức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độ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ứng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và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thời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điểm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từ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lúc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sử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dụng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kháng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sinh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đến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khi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xuất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hiện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ứng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?</a:t>
                      </a:r>
                      <a:endParaRPr lang="en-US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Khi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ứng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xảy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ra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thì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được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xử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trí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ra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sao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và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kết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quả</a:t>
                      </a:r>
                      <a:r>
                        <a:rPr lang="vi-VN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như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thế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nào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?</a:t>
                      </a:r>
                      <a:endParaRPr lang="en-US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Thời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gian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từ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lúc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ứng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đến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nay?</a:t>
                      </a:r>
                      <a:endParaRPr lang="en-US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Ngoài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kháng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sinh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nhóm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β-lactam,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có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bị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dị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ứng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với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kháng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sinh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khác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7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không</a:t>
                      </a:r>
                      <a:r>
                        <a:rPr lang="en-US" alt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?</a:t>
                      </a:r>
                      <a:endParaRPr lang="vi-VN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FCDCC"/>
                      </a:solidFill>
                      <a:prstDash val="solid"/>
                    </a:lnL>
                    <a:lnR w="12700">
                      <a:solidFill>
                        <a:srgbClr val="4FCDCC"/>
                      </a:solidFill>
                      <a:prstDash val="solid"/>
                    </a:lnR>
                    <a:lnT w="12700" cap="flat" cmpd="sng" algn="ctr">
                      <a:solidFill>
                        <a:srgbClr val="4FCDCC"/>
                      </a:solidFill>
                      <a:prstDash val="solid"/>
                    </a:lnT>
                    <a:lnB w="12700" cap="flat" cmpd="sng" algn="ctr">
                      <a:solidFill>
                        <a:srgbClr val="4FCDC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71EED67-1D3B-6734-D44C-ED3E4940F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FA4CD-C5F7-895E-D8B4-1647C587ECB5}"/>
              </a:ext>
            </a:extLst>
          </p:cNvPr>
          <p:cNvSpPr txBox="1"/>
          <p:nvPr/>
        </p:nvSpPr>
        <p:spPr>
          <a:xfrm>
            <a:off x="1460665" y="5925787"/>
            <a:ext cx="727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Hướng dẫn sử dụng khángsinh trong nhi khoa-bệnh viện 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i Đồng 1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E4C-5213-9A61-90A9-3CCE1AA5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BỆNH SỬ VÀ  TIỀN SỬ DỊ ỨNG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6640285D-1B91-5267-F0FD-A8223BC01E4D}"/>
              </a:ext>
            </a:extLst>
          </p:cNvPr>
          <p:cNvSpPr/>
          <p:nvPr/>
        </p:nvSpPr>
        <p:spPr>
          <a:xfrm>
            <a:off x="2422567" y="1816927"/>
            <a:ext cx="6234546" cy="6412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9C3070-03E2-95A4-EA0F-A52A13D227BF}"/>
              </a:ext>
            </a:extLst>
          </p:cNvPr>
          <p:cNvSpPr/>
          <p:nvPr/>
        </p:nvSpPr>
        <p:spPr>
          <a:xfrm>
            <a:off x="838200" y="1650672"/>
            <a:ext cx="1513114" cy="142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LOW RISK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A26C52-C5E0-7598-6AC2-F30CADB81717}"/>
              </a:ext>
            </a:extLst>
          </p:cNvPr>
          <p:cNvSpPr/>
          <p:nvPr/>
        </p:nvSpPr>
        <p:spPr>
          <a:xfrm>
            <a:off x="8768923" y="1316182"/>
            <a:ext cx="1513114" cy="1426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HIGH  RISK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2EF085-53DA-E0F2-CA27-18D1364D0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0" y="3567652"/>
            <a:ext cx="1429162" cy="870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637EB-2CF1-E4EA-3B45-129075CE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541" y="4001984"/>
            <a:ext cx="902196" cy="918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0065F7-B0A1-A618-9265-5632E10FCD71}"/>
              </a:ext>
            </a:extLst>
          </p:cNvPr>
          <p:cNvSpPr txBox="1"/>
          <p:nvPr/>
        </p:nvSpPr>
        <p:spPr>
          <a:xfrm>
            <a:off x="8847482" y="3448899"/>
            <a:ext cx="153535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VN" dirty="0"/>
              <a:t>hock phản vệ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0C3A8-4DC3-4B7F-C8D7-74CB46BFE90B}"/>
              </a:ext>
            </a:extLst>
          </p:cNvPr>
          <p:cNvSpPr txBox="1"/>
          <p:nvPr/>
        </p:nvSpPr>
        <p:spPr>
          <a:xfrm>
            <a:off x="7813965" y="5079710"/>
            <a:ext cx="40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SCAR( severe cutaneous adverse reaction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45C97-43F1-72B3-76BD-2782BDC0C6D1}"/>
              </a:ext>
            </a:extLst>
          </p:cNvPr>
          <p:cNvSpPr txBox="1"/>
          <p:nvPr/>
        </p:nvSpPr>
        <p:spPr>
          <a:xfrm>
            <a:off x="5142016" y="2768747"/>
            <a:ext cx="39946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55021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3F5DCD-8185-3186-174A-BAF0DC99B648}"/>
              </a:ext>
            </a:extLst>
          </p:cNvPr>
          <p:cNvSpPr txBox="1"/>
          <p:nvPr/>
        </p:nvSpPr>
        <p:spPr>
          <a:xfrm>
            <a:off x="342899" y="6372225"/>
            <a:ext cx="9363075" cy="64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US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and Validation of a Penicillin Allergy Clinical Decision </a:t>
            </a:r>
            <a:r>
              <a:rPr lang="en-US" sz="1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  <a:r>
              <a:rPr lang="en-US" sz="1200" b="0" i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Trubiano</a:t>
            </a:r>
            <a:r>
              <a:rPr lang="en-US" sz="1200" dirty="0"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 Med 2020 Mar 16;180(5):1–9</a:t>
            </a:r>
            <a:r>
              <a:rPr lang="en-US" sz="1800" dirty="0">
                <a:effectLst/>
                <a:latin typeface="Calibri" panose="020F0502020204030204" pitchFamily="34" charset="0"/>
              </a:rPr>
              <a:t> </a:t>
            </a:r>
            <a:endParaRPr lang="en-US" sz="1200" dirty="0">
              <a:effectLst/>
            </a:endParaRPr>
          </a:p>
          <a:p>
            <a:pPr>
              <a:lnSpc>
                <a:spcPts val="2250"/>
              </a:lnSpc>
            </a:pPr>
            <a:endParaRPr lang="en-V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10792-D1E0-E5D1-3653-14B2DCE2A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087" y="797829"/>
            <a:ext cx="6460177" cy="5234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5D860-3326-118D-88FA-2A95BE216576}"/>
              </a:ext>
            </a:extLst>
          </p:cNvPr>
          <p:cNvSpPr txBox="1"/>
          <p:nvPr/>
        </p:nvSpPr>
        <p:spPr>
          <a:xfrm>
            <a:off x="178130" y="95003"/>
            <a:ext cx="4224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GIÁ NGUY CƠ</a:t>
            </a:r>
          </a:p>
        </p:txBody>
      </p:sp>
    </p:spTree>
    <p:extLst>
      <p:ext uri="{BB962C8B-B14F-4D97-AF65-F5344CB8AC3E}">
        <p14:creationId xmlns:p14="http://schemas.microsoft.com/office/powerpoint/2010/main" val="3723940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_do_tu_duy_palace.png">
            <a:extLst>
              <a:ext uri="{FF2B5EF4-FFF2-40B4-BE49-F238E27FC236}">
                <a16:creationId xmlns:a16="http://schemas.microsoft.com/office/drawing/2014/main" id="{2AEADB14-095A-6693-47E3-0FDD6D77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48" y="742207"/>
            <a:ext cx="8502732" cy="5145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D5DA63-99C5-0428-9826-F37A7CC31082}"/>
              </a:ext>
            </a:extLst>
          </p:cNvPr>
          <p:cNvSpPr txBox="1"/>
          <p:nvPr/>
        </p:nvSpPr>
        <p:spPr>
          <a:xfrm>
            <a:off x="570016" y="6234546"/>
            <a:ext cx="10306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effectLst/>
                <a:latin typeface="GuardianSans"/>
              </a:rPr>
              <a:t>Efficacy of a Clinical Decision Rule to Enable Direct Oral Challenge in Patients With Low-Risk Penicillin Allergy</a:t>
            </a:r>
            <a:br>
              <a:rPr lang="en-US" sz="1800" b="0" dirty="0">
                <a:effectLst/>
                <a:latin typeface="GuardianSans"/>
              </a:rPr>
            </a:br>
            <a:r>
              <a:rPr lang="en-US" sz="1800" dirty="0">
                <a:effectLst/>
                <a:latin typeface="GuardianSansGR"/>
              </a:rPr>
              <a:t>The PALACE Randomized Clinical Trial 2023</a:t>
            </a:r>
            <a:endParaRPr lang="en-US" dirty="0"/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835825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255172-BE90-7E2D-A138-FE51E452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44029"/>
            <a:ext cx="7772400" cy="2969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74759-1813-B9F7-8AB7-432E18A59FD6}"/>
              </a:ext>
            </a:extLst>
          </p:cNvPr>
          <p:cNvSpPr txBox="1"/>
          <p:nvPr/>
        </p:nvSpPr>
        <p:spPr>
          <a:xfrm>
            <a:off x="736269" y="1270660"/>
            <a:ext cx="10600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Canadian pediatric prospective multicenter cohort -&gt; Validation of the PEN-FAST Score in a Pediatric Population </a:t>
            </a:r>
            <a:endParaRPr lang="en-US" dirty="0">
              <a:effectLst/>
            </a:endParaRPr>
          </a:p>
          <a:p>
            <a:r>
              <a:rPr lang="en-VN" dirty="0"/>
              <a:t>2.208 bn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9AFA0-8A22-386E-AB1B-1998BE48F952}"/>
              </a:ext>
            </a:extLst>
          </p:cNvPr>
          <p:cNvSpPr txBox="1"/>
          <p:nvPr/>
        </p:nvSpPr>
        <p:spPr>
          <a:xfrm>
            <a:off x="95002" y="5130140"/>
            <a:ext cx="12423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effectLst/>
                <a:latin typeface="Calibri" panose="020F0502020204030204" pitchFamily="34" charset="0"/>
              </a:rPr>
              <a:t>Công cụ này không hữu ích trong việc phân tầng nguy cơ ở &lt; 12 tuổi.</a:t>
            </a:r>
            <a:br>
              <a:rPr lang="vi-VN" sz="1800" dirty="0">
                <a:effectLst/>
                <a:latin typeface="Calibri" panose="020F0502020204030204" pitchFamily="34" charset="0"/>
              </a:rPr>
            </a:br>
            <a:r>
              <a:rPr lang="vi-VN" sz="1800" dirty="0">
                <a:effectLst/>
                <a:latin typeface="Calibri" panose="020F0502020204030204" pitchFamily="34" charset="0"/>
              </a:rPr>
              <a:t>Ở thanh thiếu niên (13 t), khả năng dự đoán của công cụ tăng lên (AUC, độ đặc hiệu và NPV cao hơn nhưng độ nhạy thấp hơn), </a:t>
            </a:r>
            <a:endParaRPr lang="vi-VN" dirty="0">
              <a:effectLst/>
            </a:endParaRPr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D20EB-AE1D-9002-8C55-BFE3EDBE875C}"/>
              </a:ext>
            </a:extLst>
          </p:cNvPr>
          <p:cNvSpPr txBox="1"/>
          <p:nvPr/>
        </p:nvSpPr>
        <p:spPr>
          <a:xfrm>
            <a:off x="342899" y="6372225"/>
            <a:ext cx="9363075" cy="64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US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and Validation of a Penicillin Allergy Clinical Decision </a:t>
            </a:r>
            <a:r>
              <a:rPr lang="en-US" sz="12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  <a:r>
              <a:rPr lang="en-US" sz="1200" b="0" i="0" dirty="0" err="1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Trubiano</a:t>
            </a:r>
            <a:r>
              <a:rPr lang="en-US" sz="1200" dirty="0">
                <a:effectLst/>
                <a:latin typeface="Calibri" panose="020F0502020204030204" pitchFamily="34" charset="0"/>
              </a:rPr>
              <a:t> 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 Med 2020 Mar 16;180(5):1–9</a:t>
            </a:r>
            <a:r>
              <a:rPr lang="en-US" sz="1800" dirty="0">
                <a:effectLst/>
                <a:latin typeface="Calibri" panose="020F0502020204030204" pitchFamily="34" charset="0"/>
              </a:rPr>
              <a:t> </a:t>
            </a:r>
            <a:endParaRPr lang="en-US" sz="1200" dirty="0">
              <a:effectLst/>
            </a:endParaRPr>
          </a:p>
          <a:p>
            <a:pPr>
              <a:lnSpc>
                <a:spcPts val="2250"/>
              </a:lnSpc>
            </a:pPr>
            <a:endParaRPr lang="en-V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0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D3C228-9CC6-8403-ADED-7EB5DC90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1" y="984250"/>
            <a:ext cx="5537200" cy="4889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B97B0-8AA4-9977-09CC-C02574250C7B}"/>
              </a:ext>
            </a:extLst>
          </p:cNvPr>
          <p:cNvSpPr txBox="1"/>
          <p:nvPr/>
        </p:nvSpPr>
        <p:spPr>
          <a:xfrm>
            <a:off x="6911439" y="476991"/>
            <a:ext cx="3818674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Tiêu chuẩn  “1-1-1-1”: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mày đay xuất hiện trong vòng 1 giờ 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sau liều  1 (đầu tiên) 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̀ thuyên giảm trong vòng 1 ngày</a:t>
            </a:r>
          </a:p>
          <a:p>
            <a:pPr marL="285750" indent="-285750">
              <a:buFontTx/>
              <a:buChar char="-"/>
            </a:pPr>
            <a:r>
              <a:rPr lang="vi-VN" dirty="0">
                <a:solidFill>
                  <a:srgbClr val="1E1E1E"/>
                </a:solidFill>
                <a:latin typeface="Calibri" panose="020F0502020204030204" pitchFamily="34" charset="0"/>
              </a:rPr>
              <a:t>Xảy ra trong vòng 1 năm nay</a:t>
            </a:r>
            <a:b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</a:br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6761F-AAD8-632B-ECB6-84F1F158DCAB}"/>
              </a:ext>
            </a:extLst>
          </p:cNvPr>
          <p:cNvSpPr txBox="1"/>
          <p:nvPr/>
        </p:nvSpPr>
        <p:spPr>
          <a:xfrm>
            <a:off x="6863939" y="3453740"/>
            <a:ext cx="377117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Độ nhạy và độ đặc hiệu: 85%,</a:t>
            </a:r>
            <a:b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</a:b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Giá trị dự đoán âm tính: 80% </a:t>
            </a:r>
            <a:endParaRPr lang="vi-VN" dirty="0">
              <a:effectLst/>
            </a:endParaRPr>
          </a:p>
          <a:p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Giá trị tiên đoán dương tính: 90%</a:t>
            </a:r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A80FB-2C61-6830-794D-FB7FAE9C776D}"/>
              </a:ext>
            </a:extLst>
          </p:cNvPr>
          <p:cNvSpPr txBox="1"/>
          <p:nvPr/>
        </p:nvSpPr>
        <p:spPr>
          <a:xfrm>
            <a:off x="6875814" y="2260267"/>
            <a:ext cx="377117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FF0000"/>
                </a:solidFill>
                <a:effectLst/>
                <a:latin typeface="Wingdings" pitchFamily="2" charset="2"/>
              </a:rPr>
              <a:t>̀</a:t>
            </a:r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vi-VN" sz="18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ó nguy cơ cao</a:t>
            </a: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 -cần được test da </a:t>
            </a:r>
          </a:p>
          <a:p>
            <a:r>
              <a:rPr lang="vi-VN" dirty="0">
                <a:solidFill>
                  <a:srgbClr val="1E1E1E"/>
                </a:solidFill>
                <a:latin typeface="Calibri" panose="020F0502020204030204" pitchFamily="34" charset="0"/>
              </a:rPr>
              <a:t>- Hoặc </a:t>
            </a: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 đo IgE đặc </a:t>
            </a:r>
            <a:r>
              <a:rPr lang="vi-VN" dirty="0">
                <a:solidFill>
                  <a:srgbClr val="1E1E1E"/>
                </a:solidFill>
                <a:latin typeface="Calibri" panose="020F0502020204030204" pitchFamily="34" charset="0"/>
              </a:rPr>
              <a:t>h</a:t>
            </a:r>
            <a:r>
              <a:rPr lang="vi-VN" sz="1800" dirty="0">
                <a:solidFill>
                  <a:srgbClr val="1E1E1E"/>
                </a:solidFill>
                <a:effectLst/>
                <a:latin typeface="Calibri" panose="020F0502020204030204" pitchFamily="34" charset="0"/>
              </a:rPr>
              <a:t>iệu trước khi test kích thích </a:t>
            </a:r>
            <a:endParaRPr lang="vi-VN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0E517-7587-64EC-7CCB-1E1757ABFC02}"/>
              </a:ext>
            </a:extLst>
          </p:cNvPr>
          <p:cNvSpPr txBox="1"/>
          <p:nvPr/>
        </p:nvSpPr>
        <p:spPr>
          <a:xfrm>
            <a:off x="6118100" y="6103918"/>
            <a:ext cx="55675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AAAAI Drug Allergy: A 2022 Practice Parameter Update 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Sabato V et al J Allergy Clin Immunol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2021;9(10):3697-3704. </a:t>
            </a:r>
          </a:p>
          <a:p>
            <a:endParaRPr lang="en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8982F-84B6-F768-D0BA-2B296DB5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2" y="4791545"/>
            <a:ext cx="5139459" cy="10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0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3A3B-F17E-795C-63F3-EF617591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br>
              <a:rPr lang="en-VN" dirty="0"/>
            </a:br>
            <a:r>
              <a:rPr lang="en-VN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TG (WAO)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(EAACI)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FF2B6-2434-1C03-7906-5EF1ED38A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2021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VN" dirty="0">
                <a:solidFill>
                  <a:srgbClr val="FF0000"/>
                </a:solidFill>
              </a:rPr>
              <a:t>ặng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016CE-2DDE-9956-9214-686152724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84441"/>
            <a:ext cx="5157787" cy="451324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vi-VN" sz="1200" b="1" dirty="0"/>
              <a:t>1. Khởi phát cấp tính</a:t>
            </a:r>
            <a:r>
              <a:rPr lang="vi-VN" sz="1200" dirty="0"/>
              <a:t> (tvài phút -vài giờ) </a:t>
            </a:r>
            <a:r>
              <a:rPr lang="vi-VN" sz="1200" b="1" dirty="0"/>
              <a:t> tham gia đồng thời của da, niêm mạc hoặc cả hai</a:t>
            </a:r>
            <a:r>
              <a:rPr lang="vi-VN" sz="1200" dirty="0"/>
              <a:t> (ví dụ: nổi mề đay toàn thân, ngứa hoặc đỏ bừng, sưng môi-lưỡi-lưỡi gà) </a:t>
            </a:r>
            <a:r>
              <a:rPr lang="vi-VN" sz="1200" b="1" dirty="0"/>
              <a:t>VÀ ít nhất một trong các dấu hiệu sau</a:t>
            </a:r>
            <a:r>
              <a:rPr lang="vi-VN" sz="1200" dirty="0"/>
              <a:t>: </a:t>
            </a:r>
            <a:br>
              <a:rPr lang="vi-VN" sz="1200" dirty="0"/>
            </a:br>
            <a:r>
              <a:rPr lang="vi-VN" sz="1200" dirty="0"/>
              <a:t>a. Hô hấp (khó thở, khò khè-thở rít, stridor, giảm oxy máu) </a:t>
            </a:r>
            <a:br>
              <a:rPr lang="vi-VN" sz="1200" dirty="0"/>
            </a:br>
            <a:r>
              <a:rPr lang="vi-VN" sz="1200" dirty="0"/>
              <a:t>b. Hạ huyết áp hoặc , ngất, tiểu không kiểm soát</a:t>
            </a:r>
            <a:br>
              <a:rPr lang="vi-VN" sz="1200" dirty="0"/>
            </a:br>
            <a:r>
              <a:rPr lang="vi-VN" sz="1200" dirty="0"/>
              <a:t>c. Ttiêu hoá  : đau bụng quặn dữ dội, nôn ói liên tục</a:t>
            </a:r>
            <a:br>
              <a:rPr lang="vi-VN" sz="1200" dirty="0"/>
            </a:br>
            <a:br>
              <a:rPr lang="vi-VN" sz="1200" dirty="0"/>
            </a:br>
            <a:r>
              <a:rPr lang="vi-VN" sz="1200" b="1" dirty="0"/>
              <a:t>2. Khởi phát cấp tính tụt huyết áp hoặc co thắt phế quản hoặc tổn thương thanh quản</a:t>
            </a:r>
            <a:r>
              <a:rPr lang="vi-VN" sz="1200" dirty="0"/>
              <a:t> sau khi tiếp xúc với dị nguyên đã biết hoặc có khả năng cao gây dị ứng cho bệnh nhân (vài phút -vài giờ), ngay cả khi không có tổn thương da điển hình. </a:t>
            </a:r>
            <a:br>
              <a:rPr lang="vi-VN" sz="1200" dirty="0"/>
            </a:br>
            <a:br>
              <a:rPr lang="vi-VN" sz="1200" dirty="0"/>
            </a:br>
            <a:r>
              <a:rPr lang="vi-VN" sz="1200" b="1" dirty="0"/>
              <a:t>3. Dấu hiệu nguy hiểm của phản ứng da nặng:</a:t>
            </a:r>
            <a:r>
              <a:rPr lang="vi-VN" sz="1200" dirty="0"/>
              <a:t> </a:t>
            </a:r>
            <a:br>
              <a:rPr lang="vi-VN" sz="1200" dirty="0"/>
            </a:br>
            <a:r>
              <a:rPr lang="vi-VN" sz="1200" dirty="0"/>
              <a:t>a. Bóng nước nhỏ hoặc vảy, màu tím-xám hoặc xám xỉn, tổn thương đau rát ở da và, bong tróc da (hội chứng Stevens-Johnson / hoại tử thượng bì nhiễm độc) </a:t>
            </a:r>
            <a:br>
              <a:rPr lang="vi-VN" sz="1200" dirty="0"/>
            </a:br>
            <a:r>
              <a:rPr lang="vi-VN" sz="1200" dirty="0"/>
              <a:t>b. Ban mụn mủ (ví dụ: mụn mủ lan toả cấp tính) </a:t>
            </a:r>
            <a:br>
              <a:rPr lang="vi-VN" sz="1200" dirty="0"/>
            </a:br>
            <a:r>
              <a:rPr lang="vi-VN" sz="1200" dirty="0"/>
              <a:t>c. Ban xuất huyết (viêm mạch) </a:t>
            </a:r>
            <a:br>
              <a:rPr lang="vi-VN" sz="1200" dirty="0"/>
            </a:br>
            <a:r>
              <a:rPr lang="vi-VN" sz="1200" dirty="0"/>
              <a:t>d. Ban dạng dát-sẩn kèm tổn thương cơ quan ngoài da; lan rộng &gt;50% diện tích bề mặt da, có rối loạn xét nghiệm (bạch cầu, chức năng gan thận) → phản ứng thuốc kèm tăng bạch cầu ái toan và triệu chứng toàn thân </a:t>
            </a:r>
            <a:br>
              <a:rPr lang="vi-VN" sz="1200" dirty="0"/>
            </a:br>
            <a:r>
              <a:rPr lang="vi-VN" sz="1200" dirty="0"/>
              <a:t>e. Phù mặt, phù nề và viêm da thâm nhiễm. Sốt ≥ 38,5 °C  (ban mụn mủ lan toả cấp tính / phản ứng thuốc kèm tăng bạch cầu ái toan và triệu chứng toàn thân)</a:t>
            </a:r>
            <a:endParaRPr lang="en-VN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A5149-1314-8662-B775-5EC48C299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03278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VN" dirty="0">
                <a:solidFill>
                  <a:srgbClr val="FF0000"/>
                </a:solidFill>
              </a:rPr>
              <a:t>hông nặng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DE55A-4D54-1C42-E6DF-0FD706CCC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6704"/>
            <a:ext cx="5183188" cy="1921535"/>
          </a:xfrm>
          <a:solidFill>
            <a:srgbClr val="E3C5FA"/>
          </a:solidFill>
        </p:spPr>
        <p:txBody>
          <a:bodyPr>
            <a:normAutofit/>
          </a:bodyPr>
          <a:lstStyle/>
          <a:p>
            <a:r>
              <a:rPr lang="vi-VN" sz="1200" b="1" dirty="0"/>
              <a:t>1. Có triệu chứng từ 1 hệ cơ quan:</a:t>
            </a:r>
            <a:r>
              <a:rPr lang="vi-VN" sz="1200" dirty="0"/>
              <a:t> </a:t>
            </a:r>
            <a:br>
              <a:rPr lang="vi-VN" sz="1200" dirty="0"/>
            </a:br>
            <a:r>
              <a:rPr lang="vi-VN" sz="1200" dirty="0"/>
              <a:t>a. Da: nổi mề đay, da ấm-đỏ, ngứa, tê hoặc ngứa ran môi </a:t>
            </a:r>
            <a:br>
              <a:rPr lang="vi-VN" sz="1200" dirty="0"/>
            </a:br>
            <a:r>
              <a:rPr lang="vi-VN" sz="1200" dirty="0"/>
              <a:t>b. Đường hô hấp trên: triệu chứng mũi (hắt hơi, chảy mũi, ngứa mũi, nghẹt mũi), khục họng (ngứa họng), ho không do co thắt phế quản </a:t>
            </a:r>
            <a:br>
              <a:rPr lang="vi-VN" sz="1200" dirty="0"/>
            </a:br>
            <a:r>
              <a:rPr lang="vi-VN" sz="1200" dirty="0"/>
              <a:t>c. Kết mạc: đỏ mắt, ngứa, chảy nước mắt </a:t>
            </a:r>
            <a:br>
              <a:rPr lang="vi-VN" sz="1200" dirty="0"/>
            </a:br>
            <a:r>
              <a:rPr lang="vi-VN" sz="1200" b="1" dirty="0"/>
              <a:t>HOẶC</a:t>
            </a:r>
            <a:r>
              <a:rPr lang="vi-VN" sz="1200" dirty="0"/>
              <a:t> 2. Ban dát-sẩn không kèm tổn thương cơ quan khác </a:t>
            </a:r>
            <a:br>
              <a:rPr lang="vi-VN" sz="1200" dirty="0"/>
            </a:br>
            <a:r>
              <a:rPr lang="vi-VN" sz="1200" b="1" dirty="0"/>
              <a:t>HOẶC</a:t>
            </a:r>
            <a:r>
              <a:rPr lang="vi-VN" sz="1200" dirty="0"/>
              <a:t> 3. Khác: buồn nôn, vị kim loại trong miệng</a:t>
            </a:r>
            <a:endParaRPr lang="en-VN" sz="1200" dirty="0"/>
          </a:p>
        </p:txBody>
      </p:sp>
    </p:spTree>
    <p:extLst>
      <p:ext uri="{BB962C8B-B14F-4D97-AF65-F5344CB8AC3E}">
        <p14:creationId xmlns:p14="http://schemas.microsoft.com/office/powerpoint/2010/main" val="31422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1315" y="136525"/>
            <a:ext cx="11181347" cy="1325563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LỰA PHÁC ĐỒ GỠ NHÃN DỊ ỨNG KS BETA LACTAM 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241" y="1657182"/>
            <a:ext cx="11951370" cy="4823647"/>
          </a:xfrm>
        </p:spPr>
        <p:txBody>
          <a:bodyPr>
            <a:normAutofit/>
          </a:bodyPr>
          <a:lstStyle/>
          <a:p>
            <a:r>
              <a:rPr lang="fr-FR" b="1" dirty="0" err="1"/>
              <a:t>Phản</a:t>
            </a:r>
            <a:r>
              <a:rPr lang="fr-FR" b="1" dirty="0"/>
              <a:t> </a:t>
            </a:r>
            <a:r>
              <a:rPr lang="fr-FR" b="1" dirty="0" err="1"/>
              <a:t>ứng</a:t>
            </a:r>
            <a:r>
              <a:rPr lang="fr-FR" b="1" dirty="0"/>
              <a:t> </a:t>
            </a:r>
            <a:r>
              <a:rPr lang="fr-FR" b="1" dirty="0" err="1"/>
              <a:t>quá</a:t>
            </a:r>
            <a:r>
              <a:rPr lang="fr-FR" b="1" dirty="0"/>
              <a:t> </a:t>
            </a:r>
            <a:r>
              <a:rPr lang="fr-FR" b="1" dirty="0" err="1"/>
              <a:t>mẫn</a:t>
            </a:r>
            <a:r>
              <a:rPr lang="fr-FR" b="1" dirty="0"/>
              <a:t> </a:t>
            </a:r>
            <a:r>
              <a:rPr lang="fr-FR" b="1" dirty="0" err="1"/>
              <a:t>tức</a:t>
            </a:r>
            <a:r>
              <a:rPr lang="fr-FR" b="1" dirty="0"/>
              <a:t> </a:t>
            </a:r>
            <a:r>
              <a:rPr lang="fr-FR" b="1" dirty="0" err="1"/>
              <a:t>thì</a:t>
            </a:r>
            <a:r>
              <a:rPr lang="fr-FR" b="1" dirty="0"/>
              <a:t> : </a:t>
            </a:r>
          </a:p>
          <a:p>
            <a:pPr lvl="1"/>
            <a:r>
              <a:rPr lang="fr-FR" dirty="0"/>
              <a:t>SPT , IDR </a:t>
            </a:r>
          </a:p>
          <a:p>
            <a:pPr lvl="1"/>
            <a:r>
              <a:rPr lang="fr-FR" dirty="0"/>
              <a:t>IgE </a:t>
            </a:r>
            <a:r>
              <a:rPr lang="fr-FR" dirty="0" err="1"/>
              <a:t>huyết</a:t>
            </a:r>
            <a:r>
              <a:rPr lang="fr-FR" dirty="0"/>
              <a:t> </a:t>
            </a:r>
            <a:r>
              <a:rPr lang="fr-FR" dirty="0" err="1"/>
              <a:t>thanh</a:t>
            </a:r>
            <a:r>
              <a:rPr lang="fr-FR" dirty="0"/>
              <a:t>, test </a:t>
            </a:r>
            <a:r>
              <a:rPr lang="fr-FR" dirty="0" err="1"/>
              <a:t>kích</a:t>
            </a:r>
            <a:r>
              <a:rPr lang="fr-FR" dirty="0"/>
              <a:t> </a:t>
            </a:r>
            <a:r>
              <a:rPr lang="fr-FR" dirty="0" err="1"/>
              <a:t>hoạt</a:t>
            </a:r>
            <a:r>
              <a:rPr lang="fr-FR" dirty="0"/>
              <a:t> Basophiles , test </a:t>
            </a:r>
            <a:r>
              <a:rPr lang="fr-FR" dirty="0" err="1"/>
              <a:t>phóng</a:t>
            </a:r>
            <a:r>
              <a:rPr lang="fr-FR" dirty="0"/>
              <a:t> </a:t>
            </a:r>
            <a:r>
              <a:rPr lang="fr-FR" dirty="0" err="1"/>
              <a:t>thích</a:t>
            </a:r>
            <a:r>
              <a:rPr lang="fr-FR" dirty="0"/>
              <a:t> </a:t>
            </a:r>
            <a:r>
              <a:rPr lang="fr-FR" dirty="0" err="1"/>
              <a:t>Histamin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b="1" dirty="0" err="1"/>
              <a:t>Phản</a:t>
            </a:r>
            <a:r>
              <a:rPr lang="fr-FR" b="1" dirty="0"/>
              <a:t> </a:t>
            </a:r>
            <a:r>
              <a:rPr lang="fr-FR" b="1" dirty="0" err="1"/>
              <a:t>ứng</a:t>
            </a:r>
            <a:r>
              <a:rPr lang="fr-FR" b="1" dirty="0"/>
              <a:t> </a:t>
            </a:r>
            <a:r>
              <a:rPr lang="fr-FR" b="1" dirty="0" err="1"/>
              <a:t>quá</a:t>
            </a:r>
            <a:r>
              <a:rPr lang="fr-FR" b="1" dirty="0"/>
              <a:t> </a:t>
            </a:r>
            <a:r>
              <a:rPr lang="fr-FR" b="1" dirty="0" err="1"/>
              <a:t>mẫn</a:t>
            </a:r>
            <a:r>
              <a:rPr lang="fr-FR" b="1" dirty="0"/>
              <a:t> </a:t>
            </a:r>
            <a:r>
              <a:rPr lang="fr-FR" b="1" dirty="0" err="1"/>
              <a:t>chậm</a:t>
            </a:r>
            <a:r>
              <a:rPr lang="fr-FR" b="1" dirty="0"/>
              <a:t> </a:t>
            </a:r>
          </a:p>
          <a:p>
            <a:pPr lvl="1"/>
            <a:r>
              <a:rPr lang="fr-FR" dirty="0"/>
              <a:t>IDR </a:t>
            </a:r>
            <a:r>
              <a:rPr lang="fr-FR" dirty="0" err="1"/>
              <a:t>đọc</a:t>
            </a:r>
            <a:r>
              <a:rPr lang="fr-FR" dirty="0"/>
              <a:t> </a:t>
            </a:r>
            <a:r>
              <a:rPr lang="fr-FR" dirty="0" err="1"/>
              <a:t>chậm</a:t>
            </a:r>
            <a:r>
              <a:rPr lang="fr-FR" dirty="0"/>
              <a:t>, patch-test </a:t>
            </a:r>
          </a:p>
          <a:p>
            <a:pPr lvl="1"/>
            <a:r>
              <a:rPr lang="fr-FR" dirty="0"/>
              <a:t>Test </a:t>
            </a:r>
            <a:r>
              <a:rPr lang="fr-FR" dirty="0" err="1"/>
              <a:t>chuyển</a:t>
            </a:r>
            <a:r>
              <a:rPr lang="fr-FR" dirty="0"/>
              <a:t> </a:t>
            </a:r>
            <a:r>
              <a:rPr lang="fr-FR" dirty="0" err="1"/>
              <a:t>dạng</a:t>
            </a:r>
            <a:r>
              <a:rPr lang="fr-FR" dirty="0"/>
              <a:t> </a:t>
            </a:r>
            <a:r>
              <a:rPr lang="fr-FR" dirty="0" err="1"/>
              <a:t>lympho</a:t>
            </a:r>
            <a:r>
              <a:rPr lang="fr-FR" dirty="0"/>
              <a:t>*</a:t>
            </a:r>
          </a:p>
          <a:p>
            <a:endParaRPr lang="fr-FR" sz="8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Accolade fermante 3"/>
          <p:cNvSpPr/>
          <p:nvPr/>
        </p:nvSpPr>
        <p:spPr>
          <a:xfrm>
            <a:off x="9553072" y="1776480"/>
            <a:ext cx="240632" cy="12994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92663" y="6476934"/>
            <a:ext cx="7058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Costa Carvalho J. Contact </a:t>
            </a:r>
            <a:r>
              <a:rPr lang="fr-FR" sz="1000" dirty="0" err="1"/>
              <a:t>dermatitis</a:t>
            </a:r>
            <a:r>
              <a:rPr lang="fr-FR" sz="1000" dirty="0"/>
              <a:t>  2022;  </a:t>
            </a:r>
            <a:r>
              <a:rPr lang="fr-FR" sz="1000" dirty="0" err="1"/>
              <a:t>Saretta</a:t>
            </a:r>
            <a:r>
              <a:rPr lang="fr-FR" sz="1000" dirty="0"/>
              <a:t> F. </a:t>
            </a:r>
            <a:r>
              <a:rPr lang="fr-FR" sz="1000" dirty="0" err="1"/>
              <a:t>Pediatre</a:t>
            </a:r>
            <a:r>
              <a:rPr lang="fr-FR" sz="1000" dirty="0"/>
              <a:t> </a:t>
            </a:r>
            <a:r>
              <a:rPr lang="fr-FR" sz="1000" dirty="0" err="1"/>
              <a:t>Allergy</a:t>
            </a:r>
            <a:r>
              <a:rPr lang="fr-FR" sz="1000" dirty="0"/>
              <a:t> </a:t>
            </a:r>
            <a:r>
              <a:rPr lang="fr-FR" sz="1000" dirty="0" err="1"/>
              <a:t>Immunol</a:t>
            </a:r>
            <a:r>
              <a:rPr lang="fr-FR" sz="1000" dirty="0"/>
              <a:t> 2023;  </a:t>
            </a:r>
            <a:r>
              <a:rPr lang="fr-FR" sz="1000" dirty="0" err="1"/>
              <a:t>Sipahi</a:t>
            </a:r>
            <a:r>
              <a:rPr lang="fr-FR" sz="1000" dirty="0"/>
              <a:t> </a:t>
            </a:r>
            <a:r>
              <a:rPr lang="fr-FR" sz="1000" dirty="0" err="1"/>
              <a:t>Cimen</a:t>
            </a:r>
            <a:r>
              <a:rPr lang="fr-FR" sz="1000" dirty="0"/>
              <a:t> S. Int Arch </a:t>
            </a:r>
            <a:r>
              <a:rPr lang="fr-FR" sz="1000" dirty="0" err="1"/>
              <a:t>Allergy</a:t>
            </a:r>
            <a:r>
              <a:rPr lang="fr-FR" sz="1000" dirty="0"/>
              <a:t> </a:t>
            </a:r>
            <a:r>
              <a:rPr lang="fr-FR" sz="1000" dirty="0" err="1"/>
              <a:t>Immunol</a:t>
            </a:r>
            <a:r>
              <a:rPr lang="fr-FR" sz="1000" dirty="0"/>
              <a:t> 2023</a:t>
            </a:r>
          </a:p>
        </p:txBody>
      </p:sp>
      <p:sp>
        <p:nvSpPr>
          <p:cNvPr id="8" name="Accolade fermante 7"/>
          <p:cNvSpPr/>
          <p:nvPr/>
        </p:nvSpPr>
        <p:spPr>
          <a:xfrm>
            <a:off x="5960545" y="4547610"/>
            <a:ext cx="240632" cy="12994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397625" y="4735650"/>
            <a:ext cx="397132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err="1">
                <a:sym typeface="Wingdings 3"/>
              </a:rPr>
              <a:t>Hiếm</a:t>
            </a:r>
            <a:r>
              <a:rPr lang="fr-FR" dirty="0">
                <a:sym typeface="Wingdings 3"/>
              </a:rPr>
              <a:t> khi +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/>
              <a:t>Tốn</a:t>
            </a:r>
            <a:r>
              <a:rPr lang="fr-FR" dirty="0"/>
              <a:t> </a:t>
            </a:r>
            <a:r>
              <a:rPr lang="fr-FR" dirty="0" err="1"/>
              <a:t>thời</a:t>
            </a:r>
            <a:r>
              <a:rPr lang="fr-FR" dirty="0"/>
              <a:t> </a:t>
            </a:r>
            <a:r>
              <a:rPr lang="fr-FR" dirty="0" err="1"/>
              <a:t>gian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 err="1">
                <a:sym typeface="Wingdings 3"/>
              </a:rPr>
              <a:t>Dành</a:t>
            </a:r>
            <a:r>
              <a:rPr lang="fr-FR" dirty="0">
                <a:sym typeface="Wingdings 3"/>
              </a:rPr>
              <a:t> </a:t>
            </a:r>
            <a:r>
              <a:rPr lang="fr-FR" dirty="0" err="1">
                <a:sym typeface="Wingdings 3"/>
              </a:rPr>
              <a:t>cho</a:t>
            </a:r>
            <a:r>
              <a:rPr lang="fr-FR" dirty="0">
                <a:sym typeface="Wingdings 3"/>
              </a:rPr>
              <a:t> </a:t>
            </a:r>
            <a:r>
              <a:rPr lang="fr-FR" dirty="0" err="1">
                <a:sym typeface="Wingdings 3"/>
              </a:rPr>
              <a:t>vài</a:t>
            </a:r>
            <a:r>
              <a:rPr lang="fr-FR" dirty="0">
                <a:sym typeface="Wingdings 3"/>
              </a:rPr>
              <a:t> </a:t>
            </a:r>
            <a:r>
              <a:rPr lang="fr-FR" dirty="0" err="1">
                <a:sym typeface="Wingdings 3"/>
              </a:rPr>
              <a:t>ekip</a:t>
            </a:r>
            <a:endParaRPr lang="fr-FR" dirty="0">
              <a:sym typeface="Wingdings 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24FFC-6FEA-A5D7-C3D3-9F383FA9EC40}"/>
              </a:ext>
            </a:extLst>
          </p:cNvPr>
          <p:cNvSpPr txBox="1"/>
          <p:nvPr/>
        </p:nvSpPr>
        <p:spPr>
          <a:xfrm>
            <a:off x="1888176" y="3194644"/>
            <a:ext cx="760015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/>
              <a:t>Trong khi điều trị bằng beta-lactam ở trẻ em:</a:t>
            </a:r>
          </a:p>
          <a:p>
            <a:r>
              <a:rPr lang="vi-VN" dirty="0"/>
              <a:t> Phản ứng da, đơn lẻ, không có dấu hiệu nặng ; HAY xảy ra&gt; 10 năm  </a:t>
            </a:r>
          </a:p>
          <a:p>
            <a:r>
              <a:rPr lang="vi-VN" dirty="0">
                <a:solidFill>
                  <a:srgbClr val="FF0000"/>
                </a:solidFill>
              </a:rPr>
              <a:t>-&gt; Không cần làm test da</a:t>
            </a:r>
            <a:r>
              <a:rPr lang="vi-VN" dirty="0"/>
              <a:t>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51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1704-8319-E4A8-2372-E8EAC990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B3D3A-434E-9A2F-F87D-0B813C297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73243"/>
          </a:xfrm>
        </p:spPr>
        <p:txBody>
          <a:bodyPr/>
          <a:lstStyle/>
          <a:p>
            <a:pPr marL="0" indent="0">
              <a:buNone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1. LÝ DO GỠ NHẢN DỊ ỨNG KHÁNG SINH</a:t>
            </a:r>
          </a:p>
          <a:p>
            <a:pPr marL="0" indent="0">
              <a:buNone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2. CÁC BƯỚC GỠ NHÃN DỊ ỨNG KS</a:t>
            </a:r>
          </a:p>
          <a:p>
            <a:pPr marL="0" indent="0">
              <a:buNone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VN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BỆNH ÁN DỊ ỨNG </a:t>
            </a:r>
          </a:p>
          <a:p>
            <a:pPr marL="0" indent="0">
              <a:buNone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689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056DD-FC43-CABC-37AE-20BBF9E5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71" y="418650"/>
            <a:ext cx="8239579" cy="55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C44E3-6D73-719B-750F-12D695A55CF7}"/>
              </a:ext>
            </a:extLst>
          </p:cNvPr>
          <p:cNvSpPr txBox="1"/>
          <p:nvPr/>
        </p:nvSpPr>
        <p:spPr>
          <a:xfrm>
            <a:off x="381000" y="6150429"/>
            <a:ext cx="6973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effectLst/>
                <a:latin typeface="URWPalladioL"/>
              </a:rPr>
              <a:t>Antibiotic Allergy De-Labeling: A Pathway against Antibiotic Resistance </a:t>
            </a:r>
            <a:endParaRPr lang="en-US" dirty="0"/>
          </a:p>
          <a:p>
            <a:r>
              <a:rPr lang="en-US" sz="1800" i="1" dirty="0">
                <a:effectLst/>
                <a:latin typeface="URWPalladioL"/>
              </a:rPr>
              <a:t>Antibiotics </a:t>
            </a:r>
            <a:r>
              <a:rPr lang="en-US" sz="1800" b="1" dirty="0">
                <a:effectLst/>
                <a:latin typeface="URWPalladioL"/>
              </a:rPr>
              <a:t>2022</a:t>
            </a:r>
            <a:r>
              <a:rPr lang="en-US" sz="1800" dirty="0">
                <a:effectLst/>
                <a:latin typeface="URWPalladioL"/>
              </a:rPr>
              <a:t>, </a:t>
            </a:r>
            <a:r>
              <a:rPr lang="en-US" sz="1800" i="1" dirty="0">
                <a:effectLst/>
                <a:latin typeface="URWPalladioL"/>
              </a:rPr>
              <a:t>11</a:t>
            </a:r>
            <a:r>
              <a:rPr lang="en-US" sz="1800" dirty="0">
                <a:effectLst/>
                <a:latin typeface="URWPalladioL"/>
              </a:rPr>
              <a:t>, 1055. </a:t>
            </a:r>
            <a:endParaRPr lang="en-US" dirty="0"/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5778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SPT - intradermal test (IDR)</a:t>
            </a:r>
          </a:p>
        </p:txBody>
      </p:sp>
      <p:pic>
        <p:nvPicPr>
          <p:cNvPr id="9219" name="Picture 2" descr="http://synapse.koreamed.org/ArticleImage/0052KJP/kjp-50-409-g001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1981200"/>
            <a:ext cx="678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4495801" y="5410201"/>
            <a:ext cx="11267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NO  BLOOD!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1462B-A203-6618-B39A-11BE8A3BE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639" y="1491341"/>
            <a:ext cx="2627305" cy="1658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43157-F4BB-DDE0-DB65-1916D3E5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26" y="1463221"/>
            <a:ext cx="2553701" cy="16539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BD27D0-44F7-F451-2CCA-D72DB96089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VN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 da và/hoặc thử thách thuốc (DPT) : phương pháp then chốt trong việc loại bỏ nhãn dị ứng kháng sinh</a:t>
            </a:r>
            <a:br>
              <a:rPr lang="en-VN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C4448-16A5-D0DE-1309-58E5E5557CA5}"/>
              </a:ext>
            </a:extLst>
          </p:cNvPr>
          <p:cNvSpPr txBox="1"/>
          <p:nvPr/>
        </p:nvSpPr>
        <p:spPr>
          <a:xfrm>
            <a:off x="567066" y="1524000"/>
            <a:ext cx="2372077" cy="16004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ngờ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≤ 1-6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đay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</a:t>
            </a:r>
            <a:r>
              <a:rPr lang="it-IT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ù</a:t>
            </a:r>
            <a:r>
              <a:rPr lang="it-IT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viêm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mạc-mũi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thắt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pq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16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VN" sz="1600" u="none" strike="noStrike" kern="0" spc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C0839-A33D-15CA-713E-9F682EC8EEE7}"/>
              </a:ext>
            </a:extLst>
          </p:cNvPr>
          <p:cNvSpPr txBox="1"/>
          <p:nvPr/>
        </p:nvSpPr>
        <p:spPr>
          <a:xfrm>
            <a:off x="587829" y="3374572"/>
            <a:ext cx="2445439" cy="18774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hời điểm thực hiện</a:t>
            </a:r>
            <a:r>
              <a:rPr lang="vi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4–6 tuần sau phản ứng dị ứng</a:t>
            </a:r>
            <a:r>
              <a:rPr lang="vi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vì có </a:t>
            </a:r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"giai đoạn trơ",  âm tính giả do cạn kiệt các chất trung gian trong phản vệ gần đây</a:t>
            </a:r>
            <a:r>
              <a:rPr lang="en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vi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VN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79BEA-6007-EE3C-1E4E-45D90095D968}"/>
              </a:ext>
            </a:extLst>
          </p:cNvPr>
          <p:cNvSpPr txBox="1"/>
          <p:nvPr/>
        </p:nvSpPr>
        <p:spPr>
          <a:xfrm>
            <a:off x="3320143" y="3614057"/>
            <a:ext cx="2383971" cy="8617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 da vẫn có nguy cơ phản ứng toàn thân</a:t>
            </a:r>
          </a:p>
          <a:p>
            <a:endParaRPr lang="en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B3D07-E8A7-DB36-191B-50B9F6E57E39}"/>
              </a:ext>
            </a:extLst>
          </p:cNvPr>
          <p:cNvSpPr txBox="1"/>
          <p:nvPr/>
        </p:nvSpPr>
        <p:spPr>
          <a:xfrm>
            <a:off x="6479626" y="3657600"/>
            <a:ext cx="504176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VN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ới một số thuốc, nồng độ tiêu chuẩn </a:t>
            </a:r>
          </a:p>
          <a:p>
            <a:r>
              <a:rPr lang="en-V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gây kích ứng vẫn chưa được xác định rõ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EC83A-A676-F863-65A9-5000E07EC190}"/>
              </a:ext>
            </a:extLst>
          </p:cNvPr>
          <p:cNvSpPr txBox="1"/>
          <p:nvPr/>
        </p:nvSpPr>
        <p:spPr>
          <a:xfrm>
            <a:off x="3548743" y="4615543"/>
            <a:ext cx="7212231" cy="135421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 nhạy, độ đặc hiệu và giá trị tiên đoán của test da phụ thuộc vào loại KS.: </a:t>
            </a:r>
          </a:p>
          <a:p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da với β-lactam độ đặc hiệu  97% khi sử dụng đầy đủ các chất </a:t>
            </a:r>
          </a:p>
          <a:p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 benzylpenicilloyl, hỗn hợp chất quyết định phụ, ampicillin và amoxicillin.  </a:t>
            </a:r>
          </a:p>
          <a:p>
            <a:r>
              <a:rPr lang="en-VN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Quinolon, độ đặc hiệu chỉ khoảng 46,5%.</a:t>
            </a:r>
          </a:p>
          <a:p>
            <a:endParaRPr lang="en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D499E-69C8-19AE-ECE3-19157AA92E44}"/>
              </a:ext>
            </a:extLst>
          </p:cNvPr>
          <p:cNvSpPr txBox="1"/>
          <p:nvPr/>
        </p:nvSpPr>
        <p:spPr>
          <a:xfrm>
            <a:off x="500743" y="6183086"/>
            <a:ext cx="78181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Practical Guidance for the Evaluation and Management of Drug Hypersensitivity: Specific Drugs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ALLERGY CLIN IMMUNOL PRACT OCTOBER 2020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4265D-4F71-53BB-EF50-C0AEA2B05F12}"/>
              </a:ext>
            </a:extLst>
          </p:cNvPr>
          <p:cNvSpPr txBox="1"/>
          <p:nvPr/>
        </p:nvSpPr>
        <p:spPr>
          <a:xfrm>
            <a:off x="3823855" y="3149784"/>
            <a:ext cx="520271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VN" dirty="0"/>
              <a:t>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ACA9A-6AEC-C0CB-5DCE-F0F869974E1B}"/>
              </a:ext>
            </a:extLst>
          </p:cNvPr>
          <p:cNvSpPr txBox="1"/>
          <p:nvPr/>
        </p:nvSpPr>
        <p:spPr>
          <a:xfrm>
            <a:off x="7315200" y="3117128"/>
            <a:ext cx="51007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VN" dirty="0"/>
              <a:t>IDR</a:t>
            </a:r>
          </a:p>
        </p:txBody>
      </p:sp>
    </p:spTree>
    <p:extLst>
      <p:ext uri="{BB962C8B-B14F-4D97-AF65-F5344CB8AC3E}">
        <p14:creationId xmlns:p14="http://schemas.microsoft.com/office/powerpoint/2010/main" val="216180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7D3D4-77BB-8B24-C34C-8F87D772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07" y="1621972"/>
            <a:ext cx="11246112" cy="280851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B5703-BAB5-E8BA-7A19-518EA589B072}"/>
              </a:ext>
            </a:extLst>
          </p:cNvPr>
          <p:cNvSpPr txBox="1"/>
          <p:nvPr/>
        </p:nvSpPr>
        <p:spPr>
          <a:xfrm>
            <a:off x="500743" y="5791200"/>
            <a:ext cx="8930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Practical Guidance for the Evaluation and Management of Drug Hypersensitivity: Specific Drugs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ALLERGY CLIN IMMUNOL PRACT OCTOBER 2020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57587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rminator 2">
            <a:extLst>
              <a:ext uri="{FF2B5EF4-FFF2-40B4-BE49-F238E27FC236}">
                <a16:creationId xmlns:a16="http://schemas.microsoft.com/office/drawing/2014/main" id="{3D8AC9EB-B404-8109-CF83-F572409F2B4A}"/>
              </a:ext>
            </a:extLst>
          </p:cNvPr>
          <p:cNvSpPr/>
          <p:nvPr/>
        </p:nvSpPr>
        <p:spPr>
          <a:xfrm>
            <a:off x="2024743" y="2581656"/>
            <a:ext cx="2547257" cy="97971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hử  thuốc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A924596-EDA7-6852-7DB3-1F889583BA73}"/>
              </a:ext>
            </a:extLst>
          </p:cNvPr>
          <p:cNvSpPr/>
          <p:nvPr/>
        </p:nvSpPr>
        <p:spPr>
          <a:xfrm>
            <a:off x="402336" y="4492835"/>
            <a:ext cx="4391647" cy="2018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VN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  nghiệm kích thích bằng thuốc</a:t>
            </a:r>
            <a:br>
              <a:rPr lang="en-VN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(drug provocation test</a:t>
            </a:r>
            <a:r>
              <a:rPr lang="vi-VN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=DPT</a:t>
            </a:r>
            <a:r>
              <a:rPr lang="en-VN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Graded challenge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dose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challenge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EC10C9-6159-F73D-86EC-E5281E7FC5A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572000" y="3071513"/>
            <a:ext cx="751114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5C5E1D-4355-85C5-7D8E-3D509C76D726}"/>
              </a:ext>
            </a:extLst>
          </p:cNvPr>
          <p:cNvCxnSpPr>
            <a:cxnSpLocks/>
          </p:cNvCxnSpPr>
          <p:nvPr/>
        </p:nvCxnSpPr>
        <p:spPr>
          <a:xfrm>
            <a:off x="5290457" y="1870166"/>
            <a:ext cx="10887" cy="29378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97EE61-A9C1-D67C-40F2-A33584CAC6CF}"/>
              </a:ext>
            </a:extLst>
          </p:cNvPr>
          <p:cNvCxnSpPr>
            <a:cxnSpLocks/>
          </p:cNvCxnSpPr>
          <p:nvPr/>
        </p:nvCxnSpPr>
        <p:spPr>
          <a:xfrm>
            <a:off x="5323114" y="1856667"/>
            <a:ext cx="8817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12278A-4F16-214D-BA50-E246E1F3FB20}"/>
              </a:ext>
            </a:extLst>
          </p:cNvPr>
          <p:cNvCxnSpPr>
            <a:cxnSpLocks/>
          </p:cNvCxnSpPr>
          <p:nvPr/>
        </p:nvCxnSpPr>
        <p:spPr>
          <a:xfrm>
            <a:off x="5301344" y="3071514"/>
            <a:ext cx="99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D3E69F-D8B6-DD22-8058-6D2A70D33D30}"/>
              </a:ext>
            </a:extLst>
          </p:cNvPr>
          <p:cNvCxnSpPr/>
          <p:nvPr/>
        </p:nvCxnSpPr>
        <p:spPr>
          <a:xfrm>
            <a:off x="5323114" y="4856768"/>
            <a:ext cx="8599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A9B58BF-F92B-5345-F8EE-DC3760414CD1}"/>
              </a:ext>
            </a:extLst>
          </p:cNvPr>
          <p:cNvSpPr txBox="1"/>
          <p:nvPr/>
        </p:nvSpPr>
        <p:spPr>
          <a:xfrm>
            <a:off x="3379107" y="6450281"/>
            <a:ext cx="4693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dvPS"/>
              </a:rPr>
              <a:t>Drug allergy: A 2022 practice parameter update </a:t>
            </a:r>
            <a:endParaRPr lang="en-US" dirty="0"/>
          </a:p>
          <a:p>
            <a:endParaRPr lang="en-VN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3B28230-1923-7B65-C678-0211E8F7FB42}"/>
              </a:ext>
            </a:extLst>
          </p:cNvPr>
          <p:cNvSpPr/>
          <p:nvPr/>
        </p:nvSpPr>
        <p:spPr>
          <a:xfrm>
            <a:off x="6204855" y="1364633"/>
            <a:ext cx="5206856" cy="870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accent1"/>
              </a:solidFill>
            </a:endParaRPr>
          </a:p>
          <a:p>
            <a:pPr algn="ctr"/>
            <a:r>
              <a:rPr lang="en-US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VN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VN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9FCA37B-6786-5FCC-9361-4E54A461CB8A}"/>
              </a:ext>
            </a:extLst>
          </p:cNvPr>
          <p:cNvSpPr/>
          <p:nvPr/>
        </p:nvSpPr>
        <p:spPr>
          <a:xfrm>
            <a:off x="6298864" y="2846874"/>
            <a:ext cx="5112847" cy="1384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400" b="1" dirty="0">
                <a:latin typeface="Arial" panose="020B0604020202020204" pitchFamily="34" charset="0"/>
                <a:cs typeface="Arial" panose="020B0604020202020204" pitchFamily="34" charset="0"/>
              </a:rPr>
              <a:t>💉 </a:t>
            </a:r>
            <a:r>
              <a:rPr lang="vi-VN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pháp thực hiện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dần liều lượng</a:t>
            </a:r>
            <a:r>
              <a:rPr lang="vi-VN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(theo từng bước nhỏ)</a:t>
            </a:r>
            <a:br>
              <a:rPr lang="vi-VN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Để: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khả năng dung nạp, gỡ nhãn dị ứng 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thuốc thay thế an toàn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B277D9-746A-23E2-34B6-4BC4FE49A13A}"/>
              </a:ext>
            </a:extLst>
          </p:cNvPr>
          <p:cNvSpPr/>
          <p:nvPr/>
        </p:nvSpPr>
        <p:spPr>
          <a:xfrm>
            <a:off x="6262253" y="4633591"/>
            <a:ext cx="5112846" cy="8708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VN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 sự khác biệt giữa các nghiên cứu về liều và thời gian giữa các liều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0B0D18-203A-444C-2B18-185AC70EAB10}"/>
              </a:ext>
            </a:extLst>
          </p:cNvPr>
          <p:cNvSpPr txBox="1"/>
          <p:nvPr/>
        </p:nvSpPr>
        <p:spPr>
          <a:xfrm>
            <a:off x="95003" y="60851"/>
            <a:ext cx="439165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VN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hử thách thuốc (DPT) : </a:t>
            </a:r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 chuẩn </a:t>
            </a:r>
            <a:r>
              <a:rPr lang="en-VN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vàng trong việc loại bỏ nhãn dị ứng kháng sinh</a:t>
            </a:r>
            <a:br>
              <a:rPr lang="en-VN" sz="1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54080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949AA-DDB3-B308-F627-E9084E08B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6125"/>
            <a:ext cx="7016333" cy="4782561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CA3A7-4F72-1EF9-3548-1B101DE45EBC}"/>
              </a:ext>
            </a:extLst>
          </p:cNvPr>
          <p:cNvSpPr txBox="1"/>
          <p:nvPr/>
        </p:nvSpPr>
        <p:spPr>
          <a:xfrm>
            <a:off x="368135" y="5830784"/>
            <a:ext cx="106521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 challenges are the gold standard for most antibiotic allergy evaluations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 American College of Allergy, Asthma &amp; Immunology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56921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27CDD-D708-2482-31A0-54C3A7DE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0" y="1567543"/>
            <a:ext cx="8683146" cy="4552841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7CB94-360A-4889-644A-D806F9E1D80F}"/>
              </a:ext>
            </a:extLst>
          </p:cNvPr>
          <p:cNvSpPr txBox="1"/>
          <p:nvPr/>
        </p:nvSpPr>
        <p:spPr>
          <a:xfrm>
            <a:off x="368135" y="6222670"/>
            <a:ext cx="106521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 challenges are the gold standard for most antibiotic allergy evaluations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 American College of Allergy, Asthma &amp; Immunology. Published by Elsevier Inc</a:t>
            </a:r>
            <a:r>
              <a:rPr lang="en-US" sz="1800" dirty="0">
                <a:effectLst/>
                <a:latin typeface="AdvOT5fa4e291"/>
              </a:rPr>
              <a:t>. </a:t>
            </a:r>
            <a:endParaRPr lang="en-US" dirty="0"/>
          </a:p>
          <a:p>
            <a:endParaRPr lang="en-V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0BAE16-90A8-052A-E8B2-B4B99B870C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Provocation Test (DPT)</a:t>
            </a:r>
            <a:b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AMOXCILLINE</a:t>
            </a:r>
          </a:p>
          <a:p>
            <a:endParaRPr lang="en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11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237C-A019-0E03-9744-AB9C77D1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7DD68D-5DBE-7202-6533-B66DEDDAC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555" y="326573"/>
            <a:ext cx="9673617" cy="268824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52A3C-1AC0-DF0A-5904-135146C97FE9}"/>
              </a:ext>
            </a:extLst>
          </p:cNvPr>
          <p:cNvSpPr txBox="1"/>
          <p:nvPr/>
        </p:nvSpPr>
        <p:spPr>
          <a:xfrm>
            <a:off x="1687287" y="5606143"/>
            <a:ext cx="8930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Practical Guidance for the Evaluation and Management of Drug Hypersensitivity: Specific Drugs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ALLERGY CLIN IMMUNOL PRACT OCTOBER 2020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133230-909E-F9E8-7982-30349D9099CB}"/>
              </a:ext>
            </a:extLst>
          </p:cNvPr>
          <p:cNvSpPr txBox="1">
            <a:spLocks/>
          </p:cNvSpPr>
          <p:nvPr/>
        </p:nvSpPr>
        <p:spPr>
          <a:xfrm>
            <a:off x="1168554" y="3153684"/>
            <a:ext cx="9673617" cy="2038803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reaction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allergy label removed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mild reaction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document, consider referral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severe reaction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allergy confirmed, manage accordingly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80815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FA96AA-5E18-78E8-8511-36BAF1917A48}"/>
              </a:ext>
            </a:extLst>
          </p:cNvPr>
          <p:cNvSpPr txBox="1"/>
          <p:nvPr/>
        </p:nvSpPr>
        <p:spPr>
          <a:xfrm>
            <a:off x="348343" y="794656"/>
            <a:ext cx="5795176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lang="en-VN" dirty="0"/>
          </a:p>
          <a:p>
            <a:r>
              <a:rPr lang="en-VN" b="1" dirty="0"/>
              <a:t>👶 </a:t>
            </a:r>
            <a:r>
              <a:rPr lang="vi-VN" b="1" dirty="0"/>
              <a:t>Đối tượng thực hiện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Trẻ em </a:t>
            </a:r>
            <a:r>
              <a:rPr lang="vi-VN" b="1" dirty="0"/>
              <a:t>nguy cơ thấp</a:t>
            </a:r>
            <a:r>
              <a:rPr lang="vi-VN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Chỉ có </a:t>
            </a:r>
            <a:r>
              <a:rPr lang="vi-VN" b="1" dirty="0"/>
              <a:t>phản ứng da đơn lẻ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b="1" dirty="0"/>
              <a:t>Không có dấu hiệu nghiêm trọng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Phản ứng xảy ra khi </a:t>
            </a:r>
            <a:r>
              <a:rPr lang="vi-VN" b="1" dirty="0"/>
              <a:t>điều trị bằng beta-lactam</a:t>
            </a:r>
            <a:endParaRPr lang="vi-VN" dirty="0"/>
          </a:p>
          <a:p>
            <a:r>
              <a:rPr lang="en-VN" b="1" dirty="0"/>
              <a:t>🌍 </a:t>
            </a:r>
            <a:r>
              <a:rPr lang="vi-VN" b="1" dirty="0"/>
              <a:t>Tổng quan nghiên cứu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23 nghiên cứu</a:t>
            </a:r>
            <a:r>
              <a:rPr lang="vi-VN" dirty="0"/>
              <a:t> tại </a:t>
            </a:r>
            <a:r>
              <a:rPr lang="vi-VN" b="1" dirty="0"/>
              <a:t>Châu Âu, Bắc Mỹ, Châu Á</a:t>
            </a:r>
            <a:endParaRPr lang="vi-VN" dirty="0"/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Tổng cộng </a:t>
            </a:r>
            <a:r>
              <a:rPr lang="vi-VN" b="1" dirty="0"/>
              <a:t>8.334 lần DPT</a:t>
            </a:r>
            <a:r>
              <a:rPr lang="vi-VN" dirty="0"/>
              <a:t> được thực hiện</a:t>
            </a:r>
          </a:p>
          <a:p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4311F-A305-0F8B-D723-902FCEFFA4B9}"/>
              </a:ext>
            </a:extLst>
          </p:cNvPr>
          <p:cNvSpPr txBox="1"/>
          <p:nvPr/>
        </p:nvSpPr>
        <p:spPr>
          <a:xfrm>
            <a:off x="6477000" y="805542"/>
            <a:ext cx="5174815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VN" b="1" dirty="0"/>
              <a:t>📊 </a:t>
            </a:r>
            <a:r>
              <a:rPr lang="vi-VN" b="1" dirty="0"/>
              <a:t>Kết quả phản ứng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Tỷ lệ DPT dương tính</a:t>
            </a:r>
            <a:r>
              <a:rPr lang="vi-VN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3,69% ở phản ứng </a:t>
            </a:r>
            <a:r>
              <a:rPr lang="vi-VN" b="1" dirty="0"/>
              <a:t>không tức thì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0,8% ở phản ứng </a:t>
            </a:r>
            <a:r>
              <a:rPr lang="vi-VN" b="1" dirty="0"/>
              <a:t>tức thì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Chủ yếu là </a:t>
            </a:r>
            <a:r>
              <a:rPr lang="vi-VN" b="1" dirty="0"/>
              <a:t>phản ứng da nhẹ</a:t>
            </a:r>
            <a:endParaRPr lang="vi-VN" dirty="0"/>
          </a:p>
          <a:p>
            <a:r>
              <a:rPr lang="vi-VN" b="1" dirty="0"/>
              <a:t>⚠️ Yếu tố làm tăng nguy cơ DPT dương tính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Phản ứng ban đầu là </a:t>
            </a:r>
            <a:r>
              <a:rPr lang="vi-VN" b="1" dirty="0"/>
              <a:t>tức thì</a:t>
            </a:r>
            <a:endParaRPr lang="vi-VN" dirty="0"/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Trẻ có độ tuổi </a:t>
            </a:r>
            <a:r>
              <a:rPr lang="vi-VN" b="1" dirty="0"/>
              <a:t>&gt; 5 tuổi</a:t>
            </a:r>
            <a:endParaRPr lang="vi-VN" dirty="0"/>
          </a:p>
          <a:p>
            <a:r>
              <a:rPr lang="en-VN" b="1" dirty="0"/>
              <a:t>🚨 </a:t>
            </a:r>
            <a:r>
              <a:rPr lang="vi-VN" b="1" dirty="0"/>
              <a:t>Phản ứng nặng sau DPT (rất hiếm, 0,036%)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3 trường hợp ghi nhận: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1 ca </a:t>
            </a:r>
            <a:r>
              <a:rPr lang="vi-VN" b="1" dirty="0"/>
              <a:t>sốc phản vệ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1 ca </a:t>
            </a:r>
            <a:r>
              <a:rPr lang="vi-VN" b="1" dirty="0"/>
              <a:t>ban + sốt + tổn thương gan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1 ca </a:t>
            </a:r>
            <a:r>
              <a:rPr lang="vi-VN" b="1" dirty="0"/>
              <a:t>bệnh huyết thanh</a:t>
            </a:r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0BBE3-7E4A-ABF3-8211-CD7EE56ED726}"/>
              </a:ext>
            </a:extLst>
          </p:cNvPr>
          <p:cNvSpPr txBox="1"/>
          <p:nvPr/>
        </p:nvSpPr>
        <p:spPr>
          <a:xfrm>
            <a:off x="2024744" y="4746173"/>
            <a:ext cx="632416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VN" b="1" dirty="0"/>
              <a:t>✅ </a:t>
            </a:r>
            <a:r>
              <a:rPr lang="vi-VN" b="1" dirty="0"/>
              <a:t>Khuyến cáo an toàn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Với </a:t>
            </a:r>
            <a:r>
              <a:rPr lang="vi-VN" b="1" dirty="0"/>
              <a:t>phản ứng da đơn thuần</a:t>
            </a:r>
            <a:r>
              <a:rPr lang="vi-VN" dirty="0"/>
              <a:t>, </a:t>
            </a:r>
            <a:r>
              <a:rPr lang="vi-VN" b="1" dirty="0"/>
              <a:t>không tức thì</a:t>
            </a:r>
            <a:r>
              <a:rPr lang="vi-VN" dirty="0"/>
              <a:t>, </a:t>
            </a:r>
            <a:r>
              <a:rPr lang="vi-VN" b="1" dirty="0"/>
              <a:t>không nặng</a:t>
            </a:r>
            <a:endParaRPr lang="vi-VN" dirty="0"/>
          </a:p>
          <a:p>
            <a:pPr>
              <a:buFont typeface="Arial" panose="020B0604020202020204" pitchFamily="34" charset="0"/>
              <a:buChar char="•"/>
            </a:pPr>
            <a:r>
              <a:rPr lang="vi-VN" dirty="0"/>
              <a:t>Xảy ra khi điều trị bằng </a:t>
            </a:r>
            <a:r>
              <a:rPr lang="vi-VN" b="1" dirty="0"/>
              <a:t>beta-lactam ở trẻ &lt; 5 tuổi</a:t>
            </a:r>
            <a:br>
              <a:rPr lang="vi-VN" dirty="0"/>
            </a:br>
            <a:r>
              <a:rPr lang="vi-VN" dirty="0"/>
              <a:t>→ </a:t>
            </a:r>
            <a:r>
              <a:rPr lang="vi-VN" b="1" dirty="0"/>
              <a:t>Test DPT được xem là an toàn</a:t>
            </a:r>
            <a:endParaRPr lang="vi-VN" dirty="0"/>
          </a:p>
          <a:p>
            <a:endParaRPr lang="en-VN" dirty="0"/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70EC71AF-6915-A929-F2F6-2C60D9CF307B}"/>
              </a:ext>
            </a:extLst>
          </p:cNvPr>
          <p:cNvSpPr txBox="1"/>
          <p:nvPr/>
        </p:nvSpPr>
        <p:spPr>
          <a:xfrm>
            <a:off x="1359211" y="6534976"/>
            <a:ext cx="10713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Nguyen M. Ann </a:t>
            </a:r>
            <a:r>
              <a:rPr lang="fr-FR" sz="1000" dirty="0" err="1"/>
              <a:t>Allergy</a:t>
            </a:r>
            <a:r>
              <a:rPr lang="fr-FR" sz="1000" dirty="0"/>
              <a:t> </a:t>
            </a:r>
            <a:r>
              <a:rPr lang="fr-FR" sz="1000" dirty="0" err="1"/>
              <a:t>Asthma</a:t>
            </a:r>
            <a:r>
              <a:rPr lang="fr-FR" sz="1000" dirty="0"/>
              <a:t> </a:t>
            </a:r>
            <a:r>
              <a:rPr lang="fr-FR" sz="1000" dirty="0" err="1"/>
              <a:t>Immunol</a:t>
            </a:r>
            <a:r>
              <a:rPr lang="fr-FR" sz="1000" dirty="0"/>
              <a:t> 2022 sur 20 ans-n=166; </a:t>
            </a:r>
            <a:r>
              <a:rPr lang="fr-FR" sz="1000" dirty="0" err="1"/>
              <a:t>Pachasidchai</a:t>
            </a:r>
            <a:r>
              <a:rPr lang="fr-FR" sz="1000" dirty="0"/>
              <a:t>  C. </a:t>
            </a:r>
            <a:r>
              <a:rPr lang="fr-FR" sz="1000" i="1" dirty="0" err="1"/>
              <a:t>Pediatr</a:t>
            </a:r>
            <a:r>
              <a:rPr lang="fr-FR" sz="1000" i="1" dirty="0"/>
              <a:t> </a:t>
            </a:r>
            <a:r>
              <a:rPr lang="fr-FR" sz="1000" i="1" dirty="0" err="1"/>
              <a:t>Allergy</a:t>
            </a:r>
            <a:r>
              <a:rPr lang="fr-FR" sz="1000" i="1" dirty="0"/>
              <a:t> </a:t>
            </a:r>
            <a:r>
              <a:rPr lang="fr-FR" sz="1000" i="1" dirty="0" err="1"/>
              <a:t>Immunol</a:t>
            </a:r>
            <a:r>
              <a:rPr lang="fr-FR" sz="1000" i="1" dirty="0"/>
              <a:t>. </a:t>
            </a:r>
            <a:r>
              <a:rPr lang="fr-FR" sz="1000" dirty="0"/>
              <a:t>2023; </a:t>
            </a:r>
            <a:r>
              <a:rPr lang="fr-FR" sz="1000" dirty="0" err="1"/>
              <a:t>Sipahi</a:t>
            </a:r>
            <a:r>
              <a:rPr lang="fr-FR" sz="1000" dirty="0"/>
              <a:t> </a:t>
            </a:r>
            <a:r>
              <a:rPr lang="fr-FR" sz="1000" dirty="0" err="1"/>
              <a:t>Cimen</a:t>
            </a:r>
            <a:r>
              <a:rPr lang="fr-FR" sz="1000" dirty="0"/>
              <a:t> S. Int Arch </a:t>
            </a:r>
            <a:r>
              <a:rPr lang="fr-FR" sz="1000" dirty="0" err="1"/>
              <a:t>Allergy</a:t>
            </a:r>
            <a:r>
              <a:rPr lang="fr-FR" sz="1000" dirty="0"/>
              <a:t> </a:t>
            </a:r>
            <a:r>
              <a:rPr lang="fr-FR" sz="1000" dirty="0" err="1"/>
              <a:t>Immunol</a:t>
            </a:r>
            <a:r>
              <a:rPr lang="fr-FR" sz="1000" dirty="0"/>
              <a:t> 2023; </a:t>
            </a:r>
            <a:r>
              <a:rPr lang="fr-FR" sz="1000" dirty="0" err="1"/>
              <a:t>Srisuwatchari</a:t>
            </a:r>
            <a:r>
              <a:rPr lang="fr-FR" sz="1000" dirty="0"/>
              <a:t>  W. </a:t>
            </a:r>
            <a:r>
              <a:rPr lang="fr-FR" sz="1000" dirty="0" err="1"/>
              <a:t>JACIp</a:t>
            </a:r>
            <a:r>
              <a:rPr lang="fr-FR" sz="1000" dirty="0"/>
              <a:t> 2023 </a:t>
            </a:r>
            <a:r>
              <a:rPr lang="fr-FR" sz="1000" dirty="0" err="1"/>
              <a:t>meta</a:t>
            </a:r>
            <a:r>
              <a:rPr lang="fr-FR" sz="1000" dirty="0"/>
              <a:t> analyse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2F51B-910C-3C2F-B9F4-B1B5A659BCDA}"/>
              </a:ext>
            </a:extLst>
          </p:cNvPr>
          <p:cNvSpPr txBox="1"/>
          <p:nvPr/>
        </p:nvSpPr>
        <p:spPr>
          <a:xfrm>
            <a:off x="1359211" y="217714"/>
            <a:ext cx="5434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🧪 </a:t>
            </a:r>
            <a:r>
              <a:rPr lang="vi-VN" b="1" dirty="0">
                <a:solidFill>
                  <a:srgbClr val="FF0000"/>
                </a:solidFill>
              </a:rPr>
              <a:t>TÍNH AN TOÀN CỦA TEST THỬ THÁCH (DPT</a:t>
            </a:r>
            <a:r>
              <a:rPr lang="vi-VN" b="1" dirty="0"/>
              <a:t>)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045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19892C8-EC99-DCD0-F016-54D2F5B9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003950"/>
              </p:ext>
            </p:extLst>
          </p:nvPr>
        </p:nvGraphicFramePr>
        <p:xfrm>
          <a:off x="359228" y="1296610"/>
          <a:ext cx="11640169" cy="4419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3524">
                  <a:extLst>
                    <a:ext uri="{9D8B030D-6E8A-4147-A177-3AD203B41FA5}">
                      <a16:colId xmlns:a16="http://schemas.microsoft.com/office/drawing/2014/main" val="1383008176"/>
                    </a:ext>
                  </a:extLst>
                </a:gridCol>
                <a:gridCol w="1921329">
                  <a:extLst>
                    <a:ext uri="{9D8B030D-6E8A-4147-A177-3AD203B41FA5}">
                      <a16:colId xmlns:a16="http://schemas.microsoft.com/office/drawing/2014/main" val="3531246517"/>
                    </a:ext>
                  </a:extLst>
                </a:gridCol>
                <a:gridCol w="1921329">
                  <a:extLst>
                    <a:ext uri="{9D8B030D-6E8A-4147-A177-3AD203B41FA5}">
                      <a16:colId xmlns:a16="http://schemas.microsoft.com/office/drawing/2014/main" val="569634200"/>
                    </a:ext>
                  </a:extLst>
                </a:gridCol>
                <a:gridCol w="1921329">
                  <a:extLst>
                    <a:ext uri="{9D8B030D-6E8A-4147-A177-3AD203B41FA5}">
                      <a16:colId xmlns:a16="http://schemas.microsoft.com/office/drawing/2014/main" val="210978471"/>
                    </a:ext>
                  </a:extLst>
                </a:gridCol>
                <a:gridCol w="1921329">
                  <a:extLst>
                    <a:ext uri="{9D8B030D-6E8A-4147-A177-3AD203B41FA5}">
                      <a16:colId xmlns:a16="http://schemas.microsoft.com/office/drawing/2014/main" val="3913908747"/>
                    </a:ext>
                  </a:extLst>
                </a:gridCol>
                <a:gridCol w="1921329">
                  <a:extLst>
                    <a:ext uri="{9D8B030D-6E8A-4147-A177-3AD203B41FA5}">
                      <a16:colId xmlns:a16="http://schemas.microsoft.com/office/drawing/2014/main" val="21705914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1600" dirty="0">
                          <a:solidFill>
                            <a:schemeClr val="tx1"/>
                          </a:solidFill>
                        </a:rPr>
                        <a:t>DÂN SỐ</a:t>
                      </a:r>
                      <a:endParaRPr lang="en-V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Study Design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V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Evaluation Protocol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V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Number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Delabeled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 (%)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V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1600" dirty="0">
                          <a:solidFill>
                            <a:schemeClr val="tx1"/>
                          </a:solidFill>
                        </a:rPr>
                        <a:t>Cases where label remained</a:t>
                      </a:r>
                      <a:endParaRPr lang="en-V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828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Mill et al,33 2016 </a:t>
                      </a:r>
                      <a:endParaRPr lang="en-US" sz="1600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Pediatric</a:t>
                      </a:r>
                      <a:b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/ outpatient allergy clinic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Prospective enrollment and evaluation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Two-dose amoxicillin challenge (10% then 90% dose, 20 min apart)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770/818 ( 94)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48 oral challenge positive (17 immediate mild reactions, 31 nonimmediate reactions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682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Vyles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et al,68 2020 </a:t>
                      </a:r>
                      <a:endParaRPr lang="en-US" dirty="0"/>
                    </a:p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Pediatric</a:t>
                      </a:r>
                      <a:b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/emergency department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Prospective enrollment of patients with low-risk history in the emergency department setting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Single-dose 500 mg amoxicillin challenge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1600" kern="1200" dirty="0">
                          <a:solidFill>
                            <a:schemeClr val="dk1"/>
                          </a:solidFill>
                          <a:effectLst/>
                        </a:rPr>
                        <a:t>36/37 (97) </a:t>
                      </a:r>
                      <a:endParaRPr lang="en-VN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</a:rPr>
                        <a:t>1 oral challenge positive (immediate mild urticaria </a:t>
                      </a:r>
                      <a:endParaRPr lang="en-US" sz="1600" dirty="0"/>
                    </a:p>
                    <a:p>
                      <a:endParaRPr lang="en-V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7006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647276-7BBF-54E0-7736-98E13F6C23BA}"/>
              </a:ext>
            </a:extLst>
          </p:cNvPr>
          <p:cNvSpPr txBox="1"/>
          <p:nvPr/>
        </p:nvSpPr>
        <p:spPr>
          <a:xfrm>
            <a:off x="468086" y="6008914"/>
            <a:ext cx="8380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dvOT5fa4e291"/>
              </a:rPr>
              <a:t>Penicillin allergy </a:t>
            </a:r>
            <a:r>
              <a:rPr lang="en-US" sz="1800" dirty="0">
                <a:effectLst/>
                <a:latin typeface="AdvOT5fa4e291+20"/>
              </a:rPr>
              <a:t>“</a:t>
            </a:r>
            <a:r>
              <a:rPr lang="en-US" sz="1800" dirty="0" err="1">
                <a:effectLst/>
                <a:latin typeface="AdvOT5fa4e291"/>
              </a:rPr>
              <a:t>delabeling</a:t>
            </a:r>
            <a:r>
              <a:rPr lang="en-US" dirty="0">
                <a:latin typeface="AdvOT5fa4e291"/>
              </a:rPr>
              <a:t>”</a:t>
            </a:r>
            <a:r>
              <a:rPr lang="en-US" sz="1800" dirty="0">
                <a:effectLst/>
                <a:latin typeface="AdvOT5fa4e291"/>
              </a:rPr>
              <a:t> 2022 American College of Allergy, Asthma &amp; Immunology </a:t>
            </a:r>
            <a:endParaRPr lang="en-US" dirty="0"/>
          </a:p>
          <a:p>
            <a:r>
              <a:rPr lang="en-US" sz="1800" dirty="0">
                <a:effectLst/>
                <a:latin typeface="AdvOT5fa4e291"/>
              </a:rPr>
              <a:t> </a:t>
            </a:r>
            <a:endParaRPr lang="en-US" dirty="0"/>
          </a:p>
          <a:p>
            <a:endParaRPr lang="en-V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26BEC7-B5B7-4718-16EF-F32D77E50A4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an toàn của test thử thách( DPT)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7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/>
          <p:nvPr/>
        </p:nvSpPr>
        <p:spPr>
          <a:xfrm>
            <a:off x="3804920" y="5737225"/>
            <a:ext cx="815467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682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vi-VN" altLang="en-US" sz="1000" dirty="0">
                <a:solidFill>
                  <a:schemeClr val="dk1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QĐ 3942/QĐ-BYT, Hướng dẫn chẩn đoán và điều trị các bệnh về dị ứng – miễn dịch lâm sàng</a:t>
            </a:r>
          </a:p>
          <a:p>
            <a:pPr marL="342900" marR="0" lvl="0" indent="-1682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r>
              <a:rPr lang="en-US" altLang="en-US" sz="1000" dirty="0">
                <a:latin typeface="Arial Regular" panose="020B0704020202020204" charset="0"/>
                <a:cs typeface="Arial Regular" panose="020B0704020202020204" charset="0"/>
                <a:sym typeface="+mn-ea"/>
              </a:rPr>
              <a:t>Jeimy et al. </a:t>
            </a:r>
            <a:r>
              <a:rPr lang="en-US" altLang="en-US" sz="1000" i="1" dirty="0">
                <a:latin typeface="Arial Regular" panose="020B0704020202020204" charset="0"/>
                <a:cs typeface="Arial Regular" panose="020B0704020202020204" charset="0"/>
                <a:sym typeface="+mn-ea"/>
              </a:rPr>
              <a:t>Allergy Asthma Clin Immunol.</a:t>
            </a:r>
            <a:r>
              <a:rPr lang="en-US" altLang="en-US" sz="1000" dirty="0">
                <a:latin typeface="Arial Regular" panose="020B0704020202020204" charset="0"/>
                <a:cs typeface="Arial Regular" panose="020B0704020202020204" charset="0"/>
                <a:sym typeface="+mn-ea"/>
              </a:rPr>
              <a:t> 2020;16(1):95</a:t>
            </a:r>
          </a:p>
          <a:p>
            <a:pPr marL="342900" marR="0" lvl="0" indent="-1682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AutoNum type="arabicPeriod"/>
            </a:pPr>
            <a:endParaRPr lang="en-US" sz="1000" dirty="0">
              <a:solidFill>
                <a:schemeClr val="dk1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  <a:p>
            <a:pPr marL="174625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endParaRPr sz="1000" i="1" dirty="0">
              <a:solidFill>
                <a:schemeClr val="dk1"/>
              </a:solidFill>
              <a:latin typeface="Arial" panose="020B0704020202020204"/>
              <a:ea typeface="Arial" panose="020B0704020202020204"/>
              <a:cs typeface="Arial" panose="020B0704020202020204"/>
              <a:sym typeface="Arial" panose="020B0704020202020204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905510" y="2212727"/>
            <a:ext cx="10622280" cy="1200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just" rtl="0">
              <a:lnSpc>
                <a:spcPct val="150000"/>
              </a:lnSpc>
              <a:buClr>
                <a:schemeClr val="dk1"/>
              </a:buClr>
              <a:buSzPts val="2200"/>
              <a:buFont typeface="Wingdings" panose="05000000000000000000" charset="0"/>
              <a:buChar char=""/>
            </a:pPr>
            <a:r>
              <a:rPr lang="vi-VN" sz="2400" dirty="0">
                <a:solidFill>
                  <a:schemeClr val="dk1"/>
                </a:solidFill>
                <a:ea typeface="Arial" panose="020B0704020202020204"/>
                <a:sym typeface="Arial" panose="020B0704020202020204"/>
              </a:rPr>
              <a:t>Dị ứng KS : phản ứng quá mức, bất thường, có hại cho người bệnh khi dùng hoặc tiếp xúc với KS  do đã có giai đoạn mẫn cảm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267304-6E50-FDA2-3FD9-4666D805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 ỨNG KHÁNG SINH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9CAD6B0-D5D7-598A-376C-87B945067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673815"/>
              </p:ext>
            </p:extLst>
          </p:nvPr>
        </p:nvGraphicFramePr>
        <p:xfrm>
          <a:off x="1611085" y="130629"/>
          <a:ext cx="9546771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A0F295-1F6C-9C1F-7871-F5FA9618547C}"/>
              </a:ext>
            </a:extLst>
          </p:cNvPr>
          <p:cNvSpPr txBox="1"/>
          <p:nvPr/>
        </p:nvSpPr>
        <p:spPr>
          <a:xfrm>
            <a:off x="2032000" y="1143000"/>
            <a:ext cx="6886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GỞ NHÃN DỊ ỨNG KHÁNG SINH NHÓM NGUY CƠ CAO</a:t>
            </a:r>
          </a:p>
          <a:p>
            <a:pPr algn="ctr"/>
            <a:r>
              <a:rPr lang="en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trừ SCAR, SHOCK PHẢN VỆ &lt; 5 NĂM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6EF18-E228-9E67-015D-128DC5429FFF}"/>
              </a:ext>
            </a:extLst>
          </p:cNvPr>
          <p:cNvSpPr txBox="1"/>
          <p:nvPr/>
        </p:nvSpPr>
        <p:spPr>
          <a:xfrm>
            <a:off x="1502229" y="5998029"/>
            <a:ext cx="409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SCAR : severe cutaneous adverse reaction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6DE02-976B-FD77-533F-3AEA88ABF3B7}"/>
              </a:ext>
            </a:extLst>
          </p:cNvPr>
          <p:cNvSpPr txBox="1"/>
          <p:nvPr/>
        </p:nvSpPr>
        <p:spPr>
          <a:xfrm>
            <a:off x="2347353" y="4977947"/>
            <a:ext cx="65421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PHẢN VỆ : Không làm với thuốc gây shock,</a:t>
            </a:r>
          </a:p>
          <a:p>
            <a:r>
              <a:rPr lang="en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thể làm với thuốc thay thế cùng nhóm phản ứng chéo thấp</a:t>
            </a:r>
          </a:p>
        </p:txBody>
      </p:sp>
    </p:spTree>
    <p:extLst>
      <p:ext uri="{BB962C8B-B14F-4D97-AF65-F5344CB8AC3E}">
        <p14:creationId xmlns:p14="http://schemas.microsoft.com/office/powerpoint/2010/main" val="253410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E578-BB29-0874-D9D2-9478EB6D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5"/>
            <a:ext cx="10515600" cy="75610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Beta-lactam cross reactivity</a:t>
            </a:r>
            <a:endParaRPr lang="en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EA622-58F2-F4B1-EE17-19236B39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949" y="337457"/>
            <a:ext cx="2640691" cy="1791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998BD-681A-5DCD-65A9-49BB61F75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75" y="2375806"/>
            <a:ext cx="2849251" cy="1791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F94AD-0DF4-678B-B48C-18D0BC2A3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85" y="4626430"/>
            <a:ext cx="3129775" cy="2027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2FBA0-892B-0BA4-DEC9-D26374CD71C1}"/>
              </a:ext>
            </a:extLst>
          </p:cNvPr>
          <p:cNvSpPr txBox="1"/>
          <p:nvPr/>
        </p:nvSpPr>
        <p:spPr>
          <a:xfrm>
            <a:off x="1332673" y="6460176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200" dirty="0">
                <a:latin typeface="Arial" panose="020B0604020202020204" pitchFamily="34" charset="0"/>
                <a:cs typeface="Arial" panose="020B0604020202020204" pitchFamily="34" charset="0"/>
              </a:rPr>
              <a:t>Guideline </a:t>
            </a:r>
            <a:r>
              <a:rPr lang="en-US" sz="1200" dirty="0" err="1">
                <a:solidFill>
                  <a:srgbClr val="7575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Paediatric</a:t>
            </a:r>
            <a:r>
              <a:rPr lang="en-US" sz="1200" dirty="0">
                <a:solidFill>
                  <a:srgbClr val="7575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antibiotic allergy assessment, testing and de-labelling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VN" sz="1200" dirty="0">
                <a:latin typeface="Arial" panose="020B0604020202020204" pitchFamily="34" charset="0"/>
                <a:cs typeface="Arial" panose="020B0604020202020204" pitchFamily="34" charset="0"/>
              </a:rPr>
              <a:t>Children”s health Queensland Hospital and Health Service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F42F7-627E-D6F6-D44F-178CDFE365DA}"/>
              </a:ext>
            </a:extLst>
          </p:cNvPr>
          <p:cNvSpPr txBox="1"/>
          <p:nvPr/>
        </p:nvSpPr>
        <p:spPr>
          <a:xfrm>
            <a:off x="838200" y="917369"/>
            <a:ext cx="669125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VN" b="1" dirty="0"/>
              <a:t>📌 </a:t>
            </a:r>
            <a:r>
              <a:rPr lang="vi-VN" sz="1600" b="1" dirty="0"/>
              <a:t>Dị ứng Penicillin qua trung gian miễn dịch</a:t>
            </a:r>
            <a:endParaRPr lang="vi-VN" sz="1600" dirty="0"/>
          </a:p>
          <a:p>
            <a:r>
              <a:rPr lang="vi-VN" sz="1600" dirty="0"/>
              <a:t>→ </a:t>
            </a:r>
            <a:r>
              <a:rPr lang="vi-VN" sz="1600" b="1" dirty="0"/>
              <a:t>. Cơ chế chính:</a:t>
            </a:r>
            <a:br>
              <a:rPr lang="vi-VN" sz="1600" dirty="0"/>
            </a:br>
            <a:r>
              <a:rPr lang="vi-VN" sz="1600" dirty="0"/>
              <a:t>  • Trước đây: Do </a:t>
            </a:r>
            <a:r>
              <a:rPr lang="vi-VN" sz="1600" b="1" dirty="0"/>
              <a:t>vòng beta-lactam</a:t>
            </a:r>
            <a:br>
              <a:rPr lang="vi-VN" sz="1600" dirty="0"/>
            </a:br>
            <a:r>
              <a:rPr lang="vi-VN" sz="1600" dirty="0"/>
              <a:t>  • Hiện nay: Chủ yếu do </a:t>
            </a:r>
            <a:r>
              <a:rPr lang="vi-VN" sz="1600" b="1" dirty="0"/>
              <a:t>chuỗi bên R1</a:t>
            </a:r>
            <a:endParaRPr lang="vi-VN" sz="1600" dirty="0"/>
          </a:p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C4ABF-BC1E-BBBE-72D6-7EE854E1BE9A}"/>
              </a:ext>
            </a:extLst>
          </p:cNvPr>
          <p:cNvSpPr txBox="1"/>
          <p:nvPr/>
        </p:nvSpPr>
        <p:spPr>
          <a:xfrm>
            <a:off x="838200" y="2451266"/>
            <a:ext cx="6691255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b="1" dirty="0"/>
              <a:t>. </a:t>
            </a:r>
            <a:r>
              <a:rPr lang="vi-VN" sz="1600" b="1" dirty="0"/>
              <a:t>Tương tác chéo:</a:t>
            </a:r>
            <a:br>
              <a:rPr lang="vi-VN" sz="1600" dirty="0"/>
            </a:br>
            <a:r>
              <a:rPr lang="vi-VN" sz="1600" dirty="0"/>
              <a:t>  • Beta-lactam có </a:t>
            </a:r>
            <a:r>
              <a:rPr lang="vi-VN" sz="1600" b="1" dirty="0"/>
              <a:t>R1 giống/ tương tự</a:t>
            </a:r>
            <a:r>
              <a:rPr lang="vi-VN" sz="1600" dirty="0"/>
              <a:t> → tăng nguy cơ dị ứng chéo</a:t>
            </a:r>
            <a:br>
              <a:rPr lang="vi-VN" sz="1600" dirty="0"/>
            </a:br>
            <a:r>
              <a:rPr lang="vi-VN" sz="1600" dirty="0"/>
              <a:t>  • Penicillin: 1 chuỗi bên (</a:t>
            </a:r>
            <a:r>
              <a:rPr lang="vi-VN" sz="1600" b="1" dirty="0"/>
              <a:t>R1</a:t>
            </a:r>
            <a:r>
              <a:rPr lang="vi-VN" sz="1600" dirty="0"/>
              <a:t>)</a:t>
            </a:r>
            <a:br>
              <a:rPr lang="vi-VN" sz="1600" dirty="0"/>
            </a:br>
            <a:r>
              <a:rPr lang="vi-VN" sz="1600" dirty="0"/>
              <a:t>  • Cephalosporin: 2 chuỗi bên (</a:t>
            </a:r>
            <a:r>
              <a:rPr lang="vi-VN" sz="1600" b="1" dirty="0"/>
              <a:t>R1, R2</a:t>
            </a:r>
            <a:r>
              <a:rPr lang="vi-VN" sz="1600" dirty="0"/>
              <a:t>)</a:t>
            </a:r>
            <a:br>
              <a:rPr lang="vi-VN" sz="1600" dirty="0"/>
            </a:br>
            <a:r>
              <a:rPr lang="vi-VN" sz="1600" dirty="0"/>
              <a:t>  • Phản ứng chéo chủ yếu liên quan đến </a:t>
            </a:r>
            <a:r>
              <a:rPr lang="vi-VN" sz="1600" b="1" dirty="0"/>
              <a:t>R1</a:t>
            </a:r>
            <a:endParaRPr lang="en-VN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FE9AB-CB2C-2DC8-DEA8-8F7578FE6E70}"/>
              </a:ext>
            </a:extLst>
          </p:cNvPr>
          <p:cNvSpPr txBox="1"/>
          <p:nvPr/>
        </p:nvSpPr>
        <p:spPr>
          <a:xfrm>
            <a:off x="838199" y="3943597"/>
            <a:ext cx="6691253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1600" b="1" dirty="0"/>
              <a:t>Khuyến cáo tránh dùng (nếu không xn được dị ứng):</a:t>
            </a:r>
            <a:br>
              <a:rPr lang="vi-VN" sz="1600" dirty="0"/>
            </a:br>
            <a:r>
              <a:rPr lang="vi-VN" sz="1600" dirty="0"/>
              <a:t>  • </a:t>
            </a:r>
            <a:r>
              <a:rPr lang="vi-VN" sz="1600" b="1" dirty="0"/>
              <a:t>Dị ứng amoxicillin/ampicillin</a:t>
            </a:r>
            <a:br>
              <a:rPr lang="vi-VN" sz="1600" dirty="0"/>
            </a:br>
            <a:r>
              <a:rPr lang="vi-VN" sz="1600" dirty="0"/>
              <a:t>   ↳ Tránh: </a:t>
            </a:r>
            <a:r>
              <a:rPr lang="vi-VN" sz="1600" b="1" dirty="0"/>
              <a:t>cefalexin, cefaclor</a:t>
            </a:r>
            <a:br>
              <a:rPr lang="vi-VN" sz="1600" dirty="0"/>
            </a:br>
            <a:r>
              <a:rPr lang="vi-VN" sz="1600" dirty="0"/>
              <a:t>     (ngoại trừ dị ứng nhẹ, khởi phát muộn)</a:t>
            </a:r>
          </a:p>
          <a:p>
            <a:r>
              <a:rPr lang="vi-VN" sz="1600" dirty="0"/>
              <a:t>  • </a:t>
            </a:r>
            <a:r>
              <a:rPr lang="vi-VN" sz="1600" b="1" dirty="0"/>
              <a:t>Dị ứng ceftriaxone</a:t>
            </a:r>
            <a:br>
              <a:rPr lang="vi-VN" sz="1600" dirty="0"/>
            </a:br>
            <a:r>
              <a:rPr lang="vi-VN" sz="1600" dirty="0"/>
              <a:t>   ↳ Tránh: </a:t>
            </a:r>
            <a:r>
              <a:rPr lang="vi-VN" sz="1600" b="1" dirty="0"/>
              <a:t>cefotaxime, cefepime, cefuroxime</a:t>
            </a:r>
            <a:endParaRPr lang="vi-VN" sz="1600" dirty="0"/>
          </a:p>
          <a:p>
            <a:r>
              <a:rPr lang="vi-VN" sz="1600" dirty="0"/>
              <a:t>  • </a:t>
            </a:r>
            <a:r>
              <a:rPr lang="vi-VN" sz="1600" b="1" dirty="0"/>
              <a:t>Dị ứng ceftazidime</a:t>
            </a:r>
            <a:br>
              <a:rPr lang="vi-VN" sz="1600" dirty="0"/>
            </a:br>
            <a:r>
              <a:rPr lang="vi-VN" sz="1600" dirty="0"/>
              <a:t>   ↳ Tránh: </a:t>
            </a:r>
            <a:r>
              <a:rPr lang="vi-VN" sz="1600" b="1" dirty="0"/>
              <a:t>aztreonam</a:t>
            </a:r>
            <a:endParaRPr lang="vi-VN" sz="1600" dirty="0"/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336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982DB-697F-2171-761B-C0A51CD7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11" y="724395"/>
            <a:ext cx="10520919" cy="5251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0C5E3-4F36-B97C-F755-B9A2802E5E93}"/>
              </a:ext>
            </a:extLst>
          </p:cNvPr>
          <p:cNvSpPr txBox="1"/>
          <p:nvPr/>
        </p:nvSpPr>
        <p:spPr>
          <a:xfrm>
            <a:off x="8451850" y="6127197"/>
            <a:ext cx="36099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nl-NL" sz="1000" dirty="0">
                <a:latin typeface="Arial" panose="020B0704020202020204" pitchFamily="34" charset="0"/>
                <a:cs typeface="Arial" panose="020B0704020202020204" pitchFamily="34" charset="0"/>
              </a:rPr>
              <a:t>Blumenthal et al. </a:t>
            </a:r>
            <a:r>
              <a:rPr lang="nl-NL" sz="1000" i="1" dirty="0">
                <a:latin typeface="Arial Italic" panose="020B0704020202020204" charset="0"/>
                <a:cs typeface="Arial Italic" panose="020B0704020202020204" charset="0"/>
              </a:rPr>
              <a:t>Lancet.</a:t>
            </a:r>
            <a:r>
              <a:rPr lang="nl-NL" sz="1000" dirty="0">
                <a:latin typeface="Arial" panose="020B0704020202020204" pitchFamily="34" charset="0"/>
                <a:cs typeface="Arial" panose="020B0704020202020204" pitchFamily="34" charset="0"/>
              </a:rPr>
              <a:t> 2019;393(10167):183-198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000" dirty="0" err="1">
                <a:latin typeface="Arial" panose="020B0704020202020204" pitchFamily="34" charset="0"/>
                <a:cs typeface="Arial" panose="020B0704020202020204" pitchFamily="34" charset="0"/>
              </a:rPr>
              <a:t>Wurpts</a:t>
            </a:r>
            <a:r>
              <a:rPr lang="en-US" altLang="en-US" sz="1000" dirty="0">
                <a:latin typeface="Arial" panose="020B0704020202020204" pitchFamily="34" charset="0"/>
                <a:cs typeface="Arial" panose="020B0704020202020204" pitchFamily="34" charset="0"/>
              </a:rPr>
              <a:t> G, et al. </a:t>
            </a:r>
            <a:r>
              <a:rPr lang="en-US" altLang="en-US" sz="1000" i="1" dirty="0" err="1">
                <a:latin typeface="Arial Italic" panose="020B0704020202020204" charset="0"/>
                <a:cs typeface="Arial Italic" panose="020B0704020202020204" charset="0"/>
              </a:rPr>
              <a:t>Allergol</a:t>
            </a:r>
            <a:r>
              <a:rPr lang="en-US" altLang="en-US" sz="1000" i="1" dirty="0">
                <a:latin typeface="Arial Italic" panose="020B0704020202020204" charset="0"/>
                <a:cs typeface="Arial Italic" panose="020B0704020202020204" charset="0"/>
              </a:rPr>
              <a:t> Select. </a:t>
            </a:r>
            <a:r>
              <a:rPr lang="en-US" altLang="en-US" sz="1000" dirty="0">
                <a:latin typeface="Arial" panose="020B0704020202020204" pitchFamily="34" charset="0"/>
                <a:cs typeface="Arial" panose="020B0704020202020204" pitchFamily="34" charset="0"/>
              </a:rPr>
              <a:t>2020;4:11-43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000" dirty="0">
                <a:latin typeface="Arial" panose="020B0704020202020204" pitchFamily="34" charset="0"/>
                <a:cs typeface="Arial" panose="020B0704020202020204" pitchFamily="34" charset="0"/>
              </a:rPr>
              <a:t>Kim D, et al. </a:t>
            </a:r>
            <a:r>
              <a:rPr lang="en-US" altLang="en-US" sz="1000" i="1" dirty="0" err="1">
                <a:latin typeface="Arial Italic" panose="020B0704020202020204" charset="0"/>
                <a:cs typeface="Arial Italic" panose="020B0704020202020204" charset="0"/>
              </a:rPr>
              <a:t>Biomol</a:t>
            </a:r>
            <a:r>
              <a:rPr lang="en-US" altLang="en-US" sz="1000" i="1" dirty="0">
                <a:latin typeface="Arial Italic" panose="020B0704020202020204" charset="0"/>
                <a:cs typeface="Arial Italic" panose="020B0704020202020204" charset="0"/>
              </a:rPr>
              <a:t> </a:t>
            </a:r>
            <a:r>
              <a:rPr lang="en-US" altLang="en-US" sz="1000" i="1" dirty="0" err="1">
                <a:latin typeface="Arial Italic" panose="020B0704020202020204" charset="0"/>
                <a:cs typeface="Arial Italic" panose="020B0704020202020204" charset="0"/>
              </a:rPr>
              <a:t>Ther</a:t>
            </a:r>
            <a:r>
              <a:rPr lang="en-US" altLang="en-US" sz="1000" i="1" dirty="0">
                <a:latin typeface="Arial Italic" panose="020B0704020202020204" charset="0"/>
                <a:cs typeface="Arial Italic" panose="020B0704020202020204" charset="0"/>
              </a:rPr>
              <a:t> (Seoul). </a:t>
            </a:r>
            <a:r>
              <a:rPr lang="en-US" altLang="en-US" sz="1000" dirty="0">
                <a:latin typeface="Arial" panose="020B0704020202020204" pitchFamily="34" charset="0"/>
                <a:cs typeface="Arial" panose="020B0704020202020204" pitchFamily="34" charset="0"/>
              </a:rPr>
              <a:t>2023;31(2):141-147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061B6-2496-B387-8BA5-71ECEA108DF4}"/>
              </a:ext>
            </a:extLst>
          </p:cNvPr>
          <p:cNvSpPr txBox="1"/>
          <p:nvPr/>
        </p:nvSpPr>
        <p:spPr>
          <a:xfrm>
            <a:off x="902525" y="6127197"/>
            <a:ext cx="51972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222222"/>
                </a:solidFill>
                <a:effectLst/>
                <a:latin typeface="Raleway" pitchFamily="2" charset="77"/>
              </a:rPr>
              <a:t>Approach to beta-lactam allergy in critical care</a:t>
            </a:r>
          </a:p>
          <a:p>
            <a:r>
              <a:rPr lang="en-US" dirty="0">
                <a:effectLst/>
              </a:rPr>
              <a:t>July 20, 2024 by </a:t>
            </a:r>
            <a:r>
              <a:rPr lang="en-US" b="1" u="none" strike="noStrike" dirty="0">
                <a:solidFill>
                  <a:srgbClr val="222222"/>
                </a:solidFill>
                <a:effectLst/>
                <a:hlinkClick r:id="rId3"/>
              </a:rPr>
              <a:t>Josh Farkas</a:t>
            </a:r>
            <a:endParaRPr lang="en-US" dirty="0">
              <a:effectLst/>
            </a:endParaRPr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18918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F34FB-541F-082F-BD5D-F4C5031A2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2" y="731520"/>
            <a:ext cx="10600944" cy="3969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36768B-3B04-782D-CDCD-571B78B8390C}"/>
              </a:ext>
            </a:extLst>
          </p:cNvPr>
          <p:cNvSpPr txBox="1"/>
          <p:nvPr/>
        </p:nvSpPr>
        <p:spPr>
          <a:xfrm>
            <a:off x="3048000" y="522151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22222"/>
                </a:solidFill>
                <a:effectLst/>
                <a:latin typeface="Raleway" pitchFamily="2" charset="77"/>
              </a:rPr>
              <a:t>Approach to beta-lactam allergy in critical care</a:t>
            </a:r>
          </a:p>
          <a:p>
            <a:r>
              <a:rPr lang="en-US" dirty="0">
                <a:effectLst/>
              </a:rPr>
              <a:t>July 20, 2024 by </a:t>
            </a:r>
            <a:r>
              <a:rPr lang="en-US" b="1" u="none" strike="noStrike" dirty="0">
                <a:solidFill>
                  <a:srgbClr val="222222"/>
                </a:solidFill>
                <a:effectLst/>
                <a:hlinkClick r:id="rId3"/>
              </a:rPr>
              <a:t>Josh Farkas</a:t>
            </a:r>
            <a:endParaRPr lang="en-US" dirty="0">
              <a:effectLst/>
            </a:endParaRPr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DEA72A-F7E7-1FF8-CC4F-A9E1D0F75E41}"/>
              </a:ext>
            </a:extLst>
          </p:cNvPr>
          <p:cNvCxnSpPr/>
          <p:nvPr/>
        </p:nvCxnSpPr>
        <p:spPr>
          <a:xfrm>
            <a:off x="9144000" y="1085088"/>
            <a:ext cx="2279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6C2B79-3D05-8282-67C2-BAE65568CBE1}"/>
              </a:ext>
            </a:extLst>
          </p:cNvPr>
          <p:cNvCxnSpPr/>
          <p:nvPr/>
        </p:nvCxnSpPr>
        <p:spPr>
          <a:xfrm>
            <a:off x="1182624" y="1438656"/>
            <a:ext cx="61081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890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28318-53F5-A509-D9E4-6A57C2D9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" y="-106877"/>
            <a:ext cx="11996423" cy="67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81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E0C48-31A2-4672-C837-C0F131B50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31" y="0"/>
            <a:ext cx="820579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2D87D-6C1A-0050-0544-C41AF723995C}"/>
              </a:ext>
            </a:extLst>
          </p:cNvPr>
          <p:cNvSpPr txBox="1"/>
          <p:nvPr/>
        </p:nvSpPr>
        <p:spPr>
          <a:xfrm>
            <a:off x="320634" y="4227616"/>
            <a:ext cx="17575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VN" dirty="0"/>
              <a:t>hác đồ BV NĐ1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1C15EC-8E0C-2D6C-2C9B-4FED0A791E80}"/>
              </a:ext>
            </a:extLst>
          </p:cNvPr>
          <p:cNvSpPr/>
          <p:nvPr/>
        </p:nvSpPr>
        <p:spPr>
          <a:xfrm>
            <a:off x="9215253" y="4429496"/>
            <a:ext cx="1068778" cy="6531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716D995-05BA-75C5-9A19-9C02F457D1D8}"/>
              </a:ext>
            </a:extLst>
          </p:cNvPr>
          <p:cNvSpPr/>
          <p:nvPr/>
        </p:nvSpPr>
        <p:spPr>
          <a:xfrm>
            <a:off x="7764484" y="4415641"/>
            <a:ext cx="1165760" cy="6531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988ACA-5B97-1364-5428-CCAB649F548D}"/>
              </a:ext>
            </a:extLst>
          </p:cNvPr>
          <p:cNvSpPr/>
          <p:nvPr/>
        </p:nvSpPr>
        <p:spPr>
          <a:xfrm>
            <a:off x="6242465" y="4413663"/>
            <a:ext cx="1068778" cy="653143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EBFC654-0FCF-3ADF-BD25-C02DF8E978E3}"/>
              </a:ext>
            </a:extLst>
          </p:cNvPr>
          <p:cNvSpPr/>
          <p:nvPr/>
        </p:nvSpPr>
        <p:spPr>
          <a:xfrm>
            <a:off x="4732324" y="4447308"/>
            <a:ext cx="1068778" cy="653143"/>
          </a:xfrm>
          <a:prstGeom prst="roundRect">
            <a:avLst/>
          </a:prstGeom>
          <a:noFill/>
          <a:ln w="28575">
            <a:solidFill>
              <a:srgbClr val="FF7B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8204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06850-9E95-61C7-F5F3-520459EA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4229"/>
            <a:ext cx="9144000" cy="23876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BỆNH ÁN DỊ ỨNG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BDA6A-9686-3A41-8D2E-B3D299EF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74527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 CK1 PHAN THUÝ MAI </a:t>
            </a:r>
          </a:p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THS. BS  NGUYỄN THỊ KIM OANH</a:t>
            </a:r>
          </a:p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THS.BS NGÔ THỊ THU HIỀN  </a:t>
            </a:r>
          </a:p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 DỊ ỨNG –BVNĐ1  </a:t>
            </a:r>
          </a:p>
        </p:txBody>
      </p:sp>
    </p:spTree>
    <p:extLst>
      <p:ext uri="{BB962C8B-B14F-4D97-AF65-F5344CB8AC3E}">
        <p14:creationId xmlns:p14="http://schemas.microsoft.com/office/powerpoint/2010/main" val="2762460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FF9A-C487-4B1B-8BD2-4BCB93BA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LÂM SÀNG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A0E7-045A-E932-DFD4-886D0A99B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8" y="1504991"/>
            <a:ext cx="10515600" cy="445573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Lê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NS: 08/03/2017 (7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NV: 09/07/2024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 2/2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CNLS 3,5 kg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Augmentin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da, VMDU, hen …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VMDU, hen,…..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66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176F4A-4D7A-69AD-940D-ECC1F32C5351}"/>
              </a:ext>
            </a:extLst>
          </p:cNvPr>
          <p:cNvCxnSpPr>
            <a:cxnSpLocks/>
          </p:cNvCxnSpPr>
          <p:nvPr/>
        </p:nvCxnSpPr>
        <p:spPr>
          <a:xfrm>
            <a:off x="191448" y="985692"/>
            <a:ext cx="1183971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2382DB-03C9-9C08-68C7-DEE17F41347B}"/>
              </a:ext>
            </a:extLst>
          </p:cNvPr>
          <p:cNvCxnSpPr>
            <a:cxnSpLocks/>
          </p:cNvCxnSpPr>
          <p:nvPr/>
        </p:nvCxnSpPr>
        <p:spPr>
          <a:xfrm>
            <a:off x="1527899" y="829123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70B7BE8-407C-9887-E47E-A105DB38C6FE}"/>
              </a:ext>
            </a:extLst>
          </p:cNvPr>
          <p:cNvSpPr txBox="1"/>
          <p:nvPr/>
        </p:nvSpPr>
        <p:spPr>
          <a:xfrm>
            <a:off x="1127790" y="49673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4839671-9CA1-2D68-92D9-76B1B6D5B141}"/>
              </a:ext>
            </a:extLst>
          </p:cNvPr>
          <p:cNvSpPr/>
          <p:nvPr/>
        </p:nvSpPr>
        <p:spPr>
          <a:xfrm>
            <a:off x="72166" y="338532"/>
            <a:ext cx="895360" cy="439502"/>
          </a:xfrm>
          <a:prstGeom prst="wedgeRoundRectCallout">
            <a:avLst>
              <a:gd name="adj1" fmla="val -5774"/>
              <a:gd name="adj2" fmla="val 81474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CD1DD90-1186-E9E0-0263-D8BB142C02E2}"/>
              </a:ext>
            </a:extLst>
          </p:cNvPr>
          <p:cNvSpPr/>
          <p:nvPr/>
        </p:nvSpPr>
        <p:spPr>
          <a:xfrm>
            <a:off x="41463" y="1593936"/>
            <a:ext cx="3070888" cy="4116703"/>
          </a:xfrm>
          <a:prstGeom prst="wedgeRoundRectCallout">
            <a:avLst>
              <a:gd name="adj1" fmla="val -2388"/>
              <a:gd name="adj2" fmla="val -634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CĐ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augmentin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Cữ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ngứa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augmentin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chlorpheramin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hẳn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CA0FFF-3402-1A53-D193-1B877CFF69CF}"/>
              </a:ext>
            </a:extLst>
          </p:cNvPr>
          <p:cNvCxnSpPr>
            <a:cxnSpLocks/>
          </p:cNvCxnSpPr>
          <p:nvPr/>
        </p:nvCxnSpPr>
        <p:spPr>
          <a:xfrm>
            <a:off x="6038955" y="811477"/>
            <a:ext cx="0" cy="4748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ABC989-2C5E-C4E6-331F-56A413D87EEE}"/>
              </a:ext>
            </a:extLst>
          </p:cNvPr>
          <p:cNvSpPr txBox="1"/>
          <p:nvPr/>
        </p:nvSpPr>
        <p:spPr>
          <a:xfrm>
            <a:off x="5577252" y="52769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067E8-5FF3-2092-ABA6-93B5149956DE}"/>
              </a:ext>
            </a:extLst>
          </p:cNvPr>
          <p:cNvSpPr txBox="1"/>
          <p:nvPr/>
        </p:nvSpPr>
        <p:spPr>
          <a:xfrm>
            <a:off x="9579600" y="54191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9E6341-8B9E-B532-08E6-6E4B620EDD9B}"/>
              </a:ext>
            </a:extLst>
          </p:cNvPr>
          <p:cNvCxnSpPr/>
          <p:nvPr/>
        </p:nvCxnSpPr>
        <p:spPr>
          <a:xfrm>
            <a:off x="9979709" y="829123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13A751-705F-653D-4F6F-50A2211375FF}"/>
              </a:ext>
            </a:extLst>
          </p:cNvPr>
          <p:cNvCxnSpPr/>
          <p:nvPr/>
        </p:nvCxnSpPr>
        <p:spPr>
          <a:xfrm>
            <a:off x="11557441" y="829123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2312541-F2DE-5338-3B97-29B7CC92004D}"/>
              </a:ext>
            </a:extLst>
          </p:cNvPr>
          <p:cNvSpPr txBox="1"/>
          <p:nvPr/>
        </p:nvSpPr>
        <p:spPr>
          <a:xfrm>
            <a:off x="11000006" y="47619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DPT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70517D-8468-743A-E54E-2E7565A32BD8}"/>
              </a:ext>
            </a:extLst>
          </p:cNvPr>
          <p:cNvSpPr/>
          <p:nvPr/>
        </p:nvSpPr>
        <p:spPr>
          <a:xfrm>
            <a:off x="5199018" y="160981"/>
            <a:ext cx="6407329" cy="361619"/>
          </a:xfrm>
          <a:prstGeom prst="roundRect">
            <a:avLst>
              <a:gd name="adj" fmla="val 33536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550157-FEDB-630F-24B5-2F08B6F9F727}"/>
              </a:ext>
            </a:extLst>
          </p:cNvPr>
          <p:cNvSpPr/>
          <p:nvPr/>
        </p:nvSpPr>
        <p:spPr>
          <a:xfrm>
            <a:off x="1527899" y="241673"/>
            <a:ext cx="3244466" cy="2645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Augmentin 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71E431D-E54C-32DA-CA33-A525F9D03BE6}"/>
              </a:ext>
            </a:extLst>
          </p:cNvPr>
          <p:cNvSpPr/>
          <p:nvPr/>
        </p:nvSpPr>
        <p:spPr>
          <a:xfrm>
            <a:off x="3258616" y="1604537"/>
            <a:ext cx="2601666" cy="4106102"/>
          </a:xfrm>
          <a:prstGeom prst="wedgeRoundRectCallout">
            <a:avLst>
              <a:gd name="adj1" fmla="val -21643"/>
              <a:gd name="adj2" fmla="val -6411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Augmentin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2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thuần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2D6BAEB-0C76-E7D9-E9B0-139D358E877D}"/>
              </a:ext>
            </a:extLst>
          </p:cNvPr>
          <p:cNvSpPr/>
          <p:nvPr/>
        </p:nvSpPr>
        <p:spPr>
          <a:xfrm rot="16200000">
            <a:off x="10583782" y="645636"/>
            <a:ext cx="369591" cy="1577731"/>
          </a:xfrm>
          <a:prstGeom prst="leftBrace">
            <a:avLst>
              <a:gd name="adj1" fmla="val 8333"/>
              <a:gd name="adj2" fmla="val 5289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64F2D0-868A-F8CA-17B0-48BB64C41860}"/>
              </a:ext>
            </a:extLst>
          </p:cNvPr>
          <p:cNvSpPr txBox="1"/>
          <p:nvPr/>
        </p:nvSpPr>
        <p:spPr>
          <a:xfrm>
            <a:off x="10237219" y="102136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9640044-7BF5-B9A7-C0D0-230D8E2044BD}"/>
              </a:ext>
            </a:extLst>
          </p:cNvPr>
          <p:cNvSpPr/>
          <p:nvPr/>
        </p:nvSpPr>
        <p:spPr>
          <a:xfrm>
            <a:off x="9145434" y="1765780"/>
            <a:ext cx="2885732" cy="3842512"/>
          </a:xfrm>
          <a:prstGeom prst="wedgeRoundRectCallout">
            <a:avLst>
              <a:gd name="adj1" fmla="val 10412"/>
              <a:gd name="adj2" fmla="val -5498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Sụt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kg (22 -&gt; 19 Kg)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XN: NSTH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 +,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Fecal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calprotetin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VS, CRP, Albumin, CN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1B4517-8738-A051-52A0-6D5C4DC60264}"/>
              </a:ext>
            </a:extLst>
          </p:cNvPr>
          <p:cNvSpPr/>
          <p:nvPr/>
        </p:nvSpPr>
        <p:spPr>
          <a:xfrm>
            <a:off x="3053" y="6312549"/>
            <a:ext cx="5601157" cy="4571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Augmentin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A8D45BF-F82B-C5EA-1E35-2DFD9E4B2976}"/>
              </a:ext>
            </a:extLst>
          </p:cNvPr>
          <p:cNvSpPr/>
          <p:nvPr/>
        </p:nvSpPr>
        <p:spPr>
          <a:xfrm>
            <a:off x="6130224" y="6278242"/>
            <a:ext cx="2601669" cy="4586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B3916E7-7154-FA4D-FC10-21E603571681}"/>
              </a:ext>
            </a:extLst>
          </p:cNvPr>
          <p:cNvSpPr/>
          <p:nvPr/>
        </p:nvSpPr>
        <p:spPr>
          <a:xfrm>
            <a:off x="9145434" y="6061887"/>
            <a:ext cx="2885732" cy="7646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Loét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CĐ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Amoxicillin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FFBF1F1-A1DA-C572-AC98-EA4191C73E28}"/>
              </a:ext>
            </a:extLst>
          </p:cNvPr>
          <p:cNvSpPr/>
          <p:nvPr/>
        </p:nvSpPr>
        <p:spPr>
          <a:xfrm>
            <a:off x="6130224" y="1742931"/>
            <a:ext cx="2868945" cy="2206403"/>
          </a:xfrm>
          <a:prstGeom prst="wedgeRoundRectCallout">
            <a:avLst>
              <a:gd name="adj1" fmla="val -2873"/>
              <a:gd name="adj2" fmla="val -8316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TC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A827403-CAE6-AA67-CA49-F019DD72193A}"/>
              </a:ext>
            </a:extLst>
          </p:cNvPr>
          <p:cNvSpPr/>
          <p:nvPr/>
        </p:nvSpPr>
        <p:spPr>
          <a:xfrm>
            <a:off x="2535673" y="5833091"/>
            <a:ext cx="1071154" cy="4310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7ABFD7B-905F-D2CA-DFAB-767A03BA24DA}"/>
              </a:ext>
            </a:extLst>
          </p:cNvPr>
          <p:cNvSpPr/>
          <p:nvPr/>
        </p:nvSpPr>
        <p:spPr>
          <a:xfrm>
            <a:off x="7029119" y="5806969"/>
            <a:ext cx="1071154" cy="4240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FE019433-444A-C20A-BDCB-74A38EB85981}"/>
              </a:ext>
            </a:extLst>
          </p:cNvPr>
          <p:cNvSpPr/>
          <p:nvPr/>
        </p:nvSpPr>
        <p:spPr>
          <a:xfrm>
            <a:off x="10053889" y="5680851"/>
            <a:ext cx="1071154" cy="3810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AB32E-41E2-D648-7415-19B19E40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Augmentin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BFAA-DD79-EC2F-750D-2989E7403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690688"/>
            <a:ext cx="10515600" cy="335810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&gt;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&gt;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&gt;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BD3A95-E754-026A-710A-0B25CA3F4120}"/>
              </a:ext>
            </a:extLst>
          </p:cNvPr>
          <p:cNvSpPr/>
          <p:nvPr/>
        </p:nvSpPr>
        <p:spPr>
          <a:xfrm>
            <a:off x="4650377" y="5447211"/>
            <a:ext cx="2749731" cy="757646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D28EEB-27CD-4B10-2DF9-C1E194084957}"/>
              </a:ext>
            </a:extLst>
          </p:cNvPr>
          <p:cNvSpPr/>
          <p:nvPr/>
        </p:nvSpPr>
        <p:spPr>
          <a:xfrm>
            <a:off x="1248937" y="1661532"/>
            <a:ext cx="3568390" cy="9478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  <a:p>
            <a:pPr algn="ctr"/>
            <a:r>
              <a:rPr lang="vi-VN" dirty="0">
                <a:solidFill>
                  <a:schemeClr val="tx1"/>
                </a:solidFill>
              </a:rPr>
              <a:t>10% TE được dán nhãn là dị ứng KS beta lactam theo Mỹ, Châu Âu</a:t>
            </a:r>
          </a:p>
          <a:p>
            <a:pPr algn="ctr"/>
            <a:endParaRPr lang="en-VN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87DED15-50D0-6982-AE6C-42F0A6B57D18}"/>
              </a:ext>
            </a:extLst>
          </p:cNvPr>
          <p:cNvSpPr/>
          <p:nvPr/>
        </p:nvSpPr>
        <p:spPr>
          <a:xfrm>
            <a:off x="5705703" y="1668965"/>
            <a:ext cx="3568390" cy="9478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chemeClr val="tx1"/>
                </a:solidFill>
              </a:rPr>
              <a:t>Tỷ lệ dị ứng thật sự với beta-lactam ở TE là dưới 1%.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7872EEC-F0CA-CD91-AA3F-BCE081039202}"/>
              </a:ext>
            </a:extLst>
          </p:cNvPr>
          <p:cNvSpPr/>
          <p:nvPr/>
        </p:nvSpPr>
        <p:spPr>
          <a:xfrm>
            <a:off x="5746592" y="3237570"/>
            <a:ext cx="3765397" cy="9478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NN có thể do nhiễm virus hoặc do tương tác giữa thuốc/thuốc chuyển hóa</a:t>
            </a:r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FBDFC6B-DB47-6CB7-A9B4-71DBE7E68B45}"/>
              </a:ext>
            </a:extLst>
          </p:cNvPr>
          <p:cNvSpPr/>
          <p:nvPr/>
        </p:nvSpPr>
        <p:spPr>
          <a:xfrm>
            <a:off x="1438510" y="3166947"/>
            <a:ext cx="3568390" cy="9478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  <a:p>
            <a:pPr algn="ctr"/>
            <a:r>
              <a:rPr lang="vi-VN" dirty="0">
                <a:solidFill>
                  <a:schemeClr val="tx1"/>
                </a:solidFill>
              </a:rPr>
              <a:t>Hầu hết các nhãn đều không chính xác (&gt;90% được xóa sau khi test)</a:t>
            </a:r>
          </a:p>
          <a:p>
            <a:pPr algn="ctr"/>
            <a:endParaRPr lang="en-VN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993DBEC-15B0-0E5C-0C47-75DC99287704}"/>
              </a:ext>
            </a:extLst>
          </p:cNvPr>
          <p:cNvSpPr/>
          <p:nvPr/>
        </p:nvSpPr>
        <p:spPr>
          <a:xfrm>
            <a:off x="1248937" y="4761571"/>
            <a:ext cx="1527717" cy="1103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NHÃN SAI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038C2-89A9-C325-399B-AE2A4292088A}"/>
              </a:ext>
            </a:extLst>
          </p:cNvPr>
          <p:cNvSpPr txBox="1"/>
          <p:nvPr/>
        </p:nvSpPr>
        <p:spPr>
          <a:xfrm>
            <a:off x="3055434" y="4951141"/>
            <a:ext cx="6247223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/>
              <a:t>Tránh KS ban đầu ( amoxcillne, các cefalosprorin); </a:t>
            </a:r>
          </a:p>
          <a:p>
            <a:r>
              <a:rPr lang="vi-VN" dirty="0"/>
              <a:t>chi phí cao hơn, tác dụng phụ, kháng thuốc, cha mẹ lo lắng</a:t>
            </a:r>
            <a:endParaRPr lang="en-VN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79CE83-8650-7790-CC0D-4EDE01B9EB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CẦN GỠ NHÃN DỊ ỨNG KS 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F726ADA3-5E92-1ABE-14B6-8CE70006AE7E}"/>
              </a:ext>
            </a:extLst>
          </p:cNvPr>
          <p:cNvSpPr txBox="1"/>
          <p:nvPr/>
        </p:nvSpPr>
        <p:spPr>
          <a:xfrm>
            <a:off x="6944264" y="6483219"/>
            <a:ext cx="5021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Sipahi</a:t>
            </a:r>
            <a:r>
              <a:rPr lang="fr-FR" sz="1000" dirty="0"/>
              <a:t> </a:t>
            </a:r>
            <a:r>
              <a:rPr lang="fr-FR" sz="1000" dirty="0" err="1"/>
              <a:t>Cimen</a:t>
            </a:r>
            <a:r>
              <a:rPr lang="fr-FR" sz="1000" dirty="0"/>
              <a:t> S. Int Arch </a:t>
            </a:r>
            <a:r>
              <a:rPr lang="fr-FR" sz="1000" dirty="0" err="1"/>
              <a:t>Allergy</a:t>
            </a:r>
            <a:r>
              <a:rPr lang="fr-FR" sz="1000" dirty="0"/>
              <a:t> </a:t>
            </a:r>
            <a:r>
              <a:rPr lang="fr-FR" sz="1000" dirty="0" err="1"/>
              <a:t>Immunol</a:t>
            </a:r>
            <a:r>
              <a:rPr lang="fr-FR" sz="1000" dirty="0"/>
              <a:t> 2023;  </a:t>
            </a:r>
            <a:r>
              <a:rPr lang="fr-FR" sz="1000" dirty="0" err="1"/>
              <a:t>Srisuwatchari</a:t>
            </a:r>
            <a:r>
              <a:rPr lang="fr-FR" sz="1000" dirty="0"/>
              <a:t>  W. </a:t>
            </a:r>
            <a:r>
              <a:rPr lang="fr-FR" sz="1000" dirty="0" err="1"/>
              <a:t>JACIp</a:t>
            </a:r>
            <a:r>
              <a:rPr lang="fr-FR" sz="1000" dirty="0"/>
              <a:t> 2023 </a:t>
            </a:r>
            <a:r>
              <a:rPr lang="fr-FR" sz="1000" dirty="0" err="1"/>
              <a:t>meta</a:t>
            </a:r>
            <a:r>
              <a:rPr lang="fr-FR" sz="1000" dirty="0"/>
              <a:t>-analyse</a:t>
            </a:r>
          </a:p>
        </p:txBody>
      </p:sp>
    </p:spTree>
    <p:extLst>
      <p:ext uri="{BB962C8B-B14F-4D97-AF65-F5344CB8AC3E}">
        <p14:creationId xmlns:p14="http://schemas.microsoft.com/office/powerpoint/2010/main" val="183719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28D468-64CC-DF3F-9EC4-E4642F1195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4509" y="715282"/>
          <a:ext cx="10003971" cy="3412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E6D33969-BF59-5ED2-3ED1-DC73E5B6C3F8}"/>
              </a:ext>
            </a:extLst>
          </p:cNvPr>
          <p:cNvSpPr/>
          <p:nvPr/>
        </p:nvSpPr>
        <p:spPr>
          <a:xfrm>
            <a:off x="5239507" y="4454963"/>
            <a:ext cx="1071154" cy="7244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039EC4-91EE-1285-E4FF-A68E2A4F8DE7}"/>
              </a:ext>
            </a:extLst>
          </p:cNvPr>
          <p:cNvSpPr/>
          <p:nvPr/>
        </p:nvSpPr>
        <p:spPr>
          <a:xfrm>
            <a:off x="3190390" y="5415083"/>
            <a:ext cx="5601157" cy="81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Amoxicillin</a:t>
            </a:r>
          </a:p>
        </p:txBody>
      </p:sp>
    </p:spTree>
    <p:extLst>
      <p:ext uri="{BB962C8B-B14F-4D97-AF65-F5344CB8AC3E}">
        <p14:creationId xmlns:p14="http://schemas.microsoft.com/office/powerpoint/2010/main" val="1875212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0E16-2BE9-2E1B-0D16-4158A2A8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Amoxicillin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BEE1AB-D935-26C2-7512-B818AE8B3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8297" y="1189950"/>
            <a:ext cx="2017438" cy="35840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D7DB2-51FD-230C-004F-0E521BE81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3150" b="10685"/>
          <a:stretch/>
        </p:blipFill>
        <p:spPr>
          <a:xfrm>
            <a:off x="314982" y="4200343"/>
            <a:ext cx="3584068" cy="2156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E81CA-33C3-A553-056E-46C3027D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55" y="1956775"/>
            <a:ext cx="2476614" cy="43998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4CACF1-7502-8F5A-1C37-C4B627750422}"/>
              </a:ext>
            </a:extLst>
          </p:cNvPr>
          <p:cNvSpPr/>
          <p:nvPr/>
        </p:nvSpPr>
        <p:spPr>
          <a:xfrm>
            <a:off x="5218612" y="3167743"/>
            <a:ext cx="470263" cy="1371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4DAA56-7473-13B1-FF3C-EA8AFEFD4BF7}"/>
              </a:ext>
            </a:extLst>
          </p:cNvPr>
          <p:cNvSpPr/>
          <p:nvPr/>
        </p:nvSpPr>
        <p:spPr>
          <a:xfrm rot="16200000">
            <a:off x="7079929" y="2213145"/>
            <a:ext cx="522514" cy="9422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83EBA1-9353-601E-B7C6-BB4987C972DF}"/>
              </a:ext>
            </a:extLst>
          </p:cNvPr>
          <p:cNvSpPr/>
          <p:nvPr/>
        </p:nvSpPr>
        <p:spPr>
          <a:xfrm>
            <a:off x="8284904" y="3904294"/>
            <a:ext cx="2740147" cy="81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Amoxicillin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A5000C7-24EC-0430-3134-AC9CF45744C3}"/>
              </a:ext>
            </a:extLst>
          </p:cNvPr>
          <p:cNvSpPr/>
          <p:nvPr/>
        </p:nvSpPr>
        <p:spPr>
          <a:xfrm>
            <a:off x="9334938" y="3102529"/>
            <a:ext cx="522514" cy="715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8680A9-1B67-3732-2CE5-3F61EE22089A}"/>
              </a:ext>
            </a:extLst>
          </p:cNvPr>
          <p:cNvSpPr/>
          <p:nvPr/>
        </p:nvSpPr>
        <p:spPr>
          <a:xfrm>
            <a:off x="8208053" y="2200221"/>
            <a:ext cx="2740147" cy="81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5ED4FF0-B2CD-6137-80F9-506A37703BF7}"/>
              </a:ext>
            </a:extLst>
          </p:cNvPr>
          <p:cNvSpPr/>
          <p:nvPr/>
        </p:nvSpPr>
        <p:spPr>
          <a:xfrm>
            <a:off x="9316869" y="4897594"/>
            <a:ext cx="522514" cy="7153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936D19-E104-45D8-6A0E-4F7A541527AE}"/>
              </a:ext>
            </a:extLst>
          </p:cNvPr>
          <p:cNvSpPr/>
          <p:nvPr/>
        </p:nvSpPr>
        <p:spPr>
          <a:xfrm>
            <a:off x="8363282" y="5700075"/>
            <a:ext cx="2740147" cy="81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CDB5C05-605F-DFB7-905A-C50ECA9D67CB}"/>
              </a:ext>
            </a:extLst>
          </p:cNvPr>
          <p:cNvSpPr/>
          <p:nvPr/>
        </p:nvSpPr>
        <p:spPr>
          <a:xfrm>
            <a:off x="10325211" y="4973270"/>
            <a:ext cx="1245977" cy="3982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708A2D3E-2CD7-3BE5-3EBE-B30709B9346A}"/>
              </a:ext>
            </a:extLst>
          </p:cNvPr>
          <p:cNvSpPr/>
          <p:nvPr/>
        </p:nvSpPr>
        <p:spPr>
          <a:xfrm>
            <a:off x="344384" y="1567542"/>
            <a:ext cx="11661569" cy="344385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14345-C409-9D3C-CFBB-DD9E04609E38}"/>
              </a:ext>
            </a:extLst>
          </p:cNvPr>
          <p:cNvSpPr txBox="1"/>
          <p:nvPr/>
        </p:nvSpPr>
        <p:spPr>
          <a:xfrm>
            <a:off x="5070763" y="1128152"/>
            <a:ext cx="949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20/1/25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DCA5F-52AE-A064-002C-82407559C8C7}"/>
              </a:ext>
            </a:extLst>
          </p:cNvPr>
          <p:cNvSpPr txBox="1"/>
          <p:nvPr/>
        </p:nvSpPr>
        <p:spPr>
          <a:xfrm>
            <a:off x="9171710" y="1128155"/>
            <a:ext cx="949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15/2/25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1CAF7-9858-D6A3-53E2-702B827B7968}"/>
              </a:ext>
            </a:extLst>
          </p:cNvPr>
          <p:cNvSpPr txBox="1"/>
          <p:nvPr/>
        </p:nvSpPr>
        <p:spPr>
          <a:xfrm>
            <a:off x="475012" y="2054434"/>
            <a:ext cx="2956947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b="1" dirty="0"/>
              <a:t>Tiền sử nhập viện nhiều lần</a:t>
            </a:r>
            <a:r>
              <a:rPr lang="vi-VN" dirty="0"/>
              <a:t> tại khoa Tim mạch.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NV viện gần nhất </a:t>
            </a:r>
            <a:r>
              <a:rPr lang="vi-VN" dirty="0"/>
              <a:t>với các chẩn đoán:VP,CIV, Bệnh cơ tim dãn nở.Mở KQ.Di chứng não sau bệnh TCM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Điều trị:</a:t>
            </a:r>
            <a:r>
              <a:rPr lang="vi-VN" dirty="0"/>
              <a:t> Meropenem trong 12 ngày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Biến cố:</a:t>
            </a:r>
            <a:r>
              <a:rPr lang="vi-VN" dirty="0"/>
              <a:t> </a:t>
            </a:r>
            <a:r>
              <a:rPr lang="vi-VN" dirty="0">
                <a:solidFill>
                  <a:srgbClr val="FF0000"/>
                </a:solidFill>
              </a:rPr>
              <a:t>Sau truyền Meropenem, ghi nhận </a:t>
            </a:r>
            <a:r>
              <a:rPr lang="vi-VN" b="1" dirty="0">
                <a:solidFill>
                  <a:srgbClr val="FF0000"/>
                </a:solidFill>
              </a:rPr>
              <a:t>nổi mẩn đỏ da</a:t>
            </a:r>
            <a:r>
              <a:rPr lang="vi-VN" dirty="0">
                <a:solidFill>
                  <a:srgbClr val="FF0000"/>
                </a:solidFill>
              </a:rPr>
              <a:t>, uống pheniramin giảm-&gt; nghi </a:t>
            </a:r>
            <a:r>
              <a:rPr lang="vi-VN" b="1" dirty="0">
                <a:solidFill>
                  <a:srgbClr val="FF0000"/>
                </a:solidFill>
              </a:rPr>
              <a:t>dị ứng Meropenem</a:t>
            </a:r>
            <a:endParaRPr lang="vi-VN" dirty="0"/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8D0F8-E337-5396-F3B6-946D4E2F100B}"/>
              </a:ext>
            </a:extLst>
          </p:cNvPr>
          <p:cNvSpPr txBox="1"/>
          <p:nvPr/>
        </p:nvSpPr>
        <p:spPr>
          <a:xfrm>
            <a:off x="3632411" y="2149432"/>
            <a:ext cx="4264677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NV lại :Chẩn đoán</a:t>
            </a:r>
            <a:endParaRPr lang="vi-V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VP+ CIV+Bệnh cơ tim dãn nở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/>
              <a:t>Mở khí quản/ Di chứng não do tay chân miệng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FF0000"/>
                </a:solidFill>
              </a:rPr>
              <a:t>Nghi dị ứng Meropenem</a:t>
            </a:r>
          </a:p>
          <a:p>
            <a:r>
              <a:rPr lang="vi-VN" b="1" dirty="0"/>
              <a:t>Diễn tiến điều trị: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KS ban đầu:</a:t>
            </a:r>
          </a:p>
          <a:p>
            <a:r>
              <a:rPr lang="vi-VN" dirty="0"/>
              <a:t>Levofloxacin </a:t>
            </a:r>
            <a:r>
              <a:rPr lang="vi-VN" b="1" dirty="0"/>
              <a:t>24 ng+</a:t>
            </a:r>
            <a:r>
              <a:rPr lang="vi-VN" dirty="0"/>
              <a:t>Amikaci </a:t>
            </a:r>
            <a:r>
              <a:rPr lang="vi-VN" b="1" dirty="0"/>
              <a:t>5 ngày</a:t>
            </a:r>
            <a:endParaRPr lang="vi-VN" dirty="0"/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Lâm sàng:</a:t>
            </a:r>
            <a:r>
              <a:rPr lang="vi-VN" dirty="0"/>
              <a:t> Bé sốt tái đi tái lại, bilan nhiễm trùng tăng, X-quang phổi cải thiện chậm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Hội chẩn Đơn vị Dị ứng:</a:t>
            </a:r>
            <a:r>
              <a:rPr lang="vi-VN" dirty="0"/>
              <a:t> Đề nghị </a:t>
            </a:r>
            <a:r>
              <a:rPr lang="vi-VN" b="1" dirty="0"/>
              <a:t>test thử thách </a:t>
            </a:r>
            <a:r>
              <a:rPr lang="vi-VN" dirty="0"/>
              <a:t>với Meropenem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F79D8-E839-3489-ED43-529B8B743409}"/>
              </a:ext>
            </a:extLst>
          </p:cNvPr>
          <p:cNvSpPr txBox="1"/>
          <p:nvPr/>
        </p:nvSpPr>
        <p:spPr>
          <a:xfrm>
            <a:off x="8146473" y="2113810"/>
            <a:ext cx="2992582" cy="36933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vi-VN" b="1" dirty="0"/>
              <a:t>T</a:t>
            </a:r>
            <a:r>
              <a:rPr lang="vi-VN" sz="1800" b="1" dirty="0"/>
              <a:t>hực hiện Test thử thách Meropenem:</a:t>
            </a:r>
            <a:endParaRPr lang="vi-VN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800" b="1" dirty="0"/>
              <a:t>Phương pháp:</a:t>
            </a:r>
            <a:r>
              <a:rPr lang="vi-VN" sz="1800" dirty="0"/>
              <a:t> Theo </a:t>
            </a:r>
            <a:r>
              <a:rPr lang="vi-VN" sz="1800" b="1" dirty="0"/>
              <a:t>protocol 3 bước</a:t>
            </a:r>
            <a:endParaRPr lang="vi-VN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800" b="1" dirty="0">
                <a:solidFill>
                  <a:srgbClr val="FF0000"/>
                </a:solidFill>
              </a:rPr>
              <a:t>Kết quả:</a:t>
            </a:r>
            <a:r>
              <a:rPr lang="vi-VN" sz="1800" dirty="0">
                <a:solidFill>
                  <a:srgbClr val="FF0000"/>
                </a:solidFill>
              </a:rPr>
              <a:t> </a:t>
            </a:r>
            <a:r>
              <a:rPr lang="vi-VN" sz="1800" b="1" dirty="0">
                <a:solidFill>
                  <a:srgbClr val="FF0000"/>
                </a:solidFill>
              </a:rPr>
              <a:t>Âm tính</a:t>
            </a:r>
            <a:r>
              <a:rPr lang="vi-VN" sz="1800" dirty="0">
                <a:solidFill>
                  <a:srgbClr val="FF0000"/>
                </a:solidFill>
              </a:rPr>
              <a:t> –&gt;</a:t>
            </a:r>
            <a:endParaRPr lang="vi-VN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1800" dirty="0"/>
              <a:t>   Bệnh nhân </a:t>
            </a:r>
            <a:r>
              <a:rPr lang="vi-VN" sz="1800" b="1" dirty="0"/>
              <a:t>được sử dụng lại Meropenem an toàn</a:t>
            </a:r>
            <a:endParaRPr lang="vi-VN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800" b="1" dirty="0"/>
              <a:t>Xuất viện</a:t>
            </a:r>
            <a:r>
              <a:rPr lang="vi-VN" sz="1800" dirty="0"/>
              <a:t> sau </a:t>
            </a:r>
            <a:r>
              <a:rPr lang="vi-VN" sz="1800" b="1" dirty="0"/>
              <a:t>28 ngày điều trị Meropenem</a:t>
            </a:r>
            <a:endParaRPr lang="vi-VN" sz="1800" dirty="0"/>
          </a:p>
          <a:p>
            <a:endParaRPr lang="vi-VN" b="1" dirty="0"/>
          </a:p>
          <a:p>
            <a:pPr>
              <a:buFont typeface="Arial" panose="020B0604020202020204" pitchFamily="34" charset="0"/>
              <a:buChar char="•"/>
            </a:pPr>
            <a:endParaRPr lang="vi-VN" b="1" dirty="0"/>
          </a:p>
          <a:p>
            <a:pPr>
              <a:buFont typeface="Arial" panose="020B0604020202020204" pitchFamily="34" charset="0"/>
              <a:buChar char="•"/>
            </a:pPr>
            <a:endParaRPr lang="vi-V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D7B097-35CE-6E6F-0234-ED492D52E108}"/>
              </a:ext>
            </a:extLst>
          </p:cNvPr>
          <p:cNvCxnSpPr/>
          <p:nvPr/>
        </p:nvCxnSpPr>
        <p:spPr>
          <a:xfrm>
            <a:off x="5533902" y="1580613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B8716C-CC32-EFF7-9C4C-75662285C7BA}"/>
              </a:ext>
            </a:extLst>
          </p:cNvPr>
          <p:cNvSpPr txBox="1">
            <a:spLocks/>
          </p:cNvSpPr>
          <p:nvPr/>
        </p:nvSpPr>
        <p:spPr>
          <a:xfrm>
            <a:off x="838200" y="160777"/>
            <a:ext cx="10515600" cy="421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 LÂM SÀNG 2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N.N.K.N   07/02/2021  </a:t>
            </a:r>
            <a:endParaRPr lang="en-VN" sz="2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D37E76-6556-2763-7174-45CF2B5C9F03}"/>
              </a:ext>
            </a:extLst>
          </p:cNvPr>
          <p:cNvSpPr txBox="1"/>
          <p:nvPr/>
        </p:nvSpPr>
        <p:spPr>
          <a:xfrm>
            <a:off x="1116280" y="1151907"/>
            <a:ext cx="949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10/1/25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56520-05B9-B92C-8ED0-0D5351184559}"/>
              </a:ext>
            </a:extLst>
          </p:cNvPr>
          <p:cNvSpPr txBox="1"/>
          <p:nvPr/>
        </p:nvSpPr>
        <p:spPr>
          <a:xfrm>
            <a:off x="201881" y="6436425"/>
            <a:ext cx="333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GẮN NHÃN DỊ ỨNG MEROPENEM</a:t>
            </a:r>
            <a:endParaRPr lang="en-VN" dirty="0">
              <a:highlight>
                <a:srgbClr val="FFFF00"/>
              </a:highligh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47822-0EB7-9C88-6D7A-8F297B8358E6}"/>
              </a:ext>
            </a:extLst>
          </p:cNvPr>
          <p:cNvCxnSpPr/>
          <p:nvPr/>
        </p:nvCxnSpPr>
        <p:spPr>
          <a:xfrm>
            <a:off x="1577444" y="1626135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136E6C6-9F77-6211-37A7-0FA4B8AFD310}"/>
              </a:ext>
            </a:extLst>
          </p:cNvPr>
          <p:cNvSpPr txBox="1"/>
          <p:nvPr/>
        </p:nvSpPr>
        <p:spPr>
          <a:xfrm>
            <a:off x="8251360" y="6351319"/>
            <a:ext cx="320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GỞ NHÃN DỊ ỨNG MEROPENEM</a:t>
            </a:r>
            <a:endParaRPr lang="en-VN" dirty="0">
              <a:highlight>
                <a:srgbClr val="FFFF00"/>
              </a:highlight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334109-28AD-30BE-9897-D3B58C9A7187}"/>
              </a:ext>
            </a:extLst>
          </p:cNvPr>
          <p:cNvCxnSpPr/>
          <p:nvPr/>
        </p:nvCxnSpPr>
        <p:spPr>
          <a:xfrm>
            <a:off x="9723912" y="1554885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9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708A2D3E-2CD7-3BE5-3EBE-B30709B9346A}"/>
              </a:ext>
            </a:extLst>
          </p:cNvPr>
          <p:cNvSpPr/>
          <p:nvPr/>
        </p:nvSpPr>
        <p:spPr>
          <a:xfrm>
            <a:off x="344384" y="1567542"/>
            <a:ext cx="11661569" cy="344385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14345-C409-9D3C-CFBB-DD9E04609E38}"/>
              </a:ext>
            </a:extLst>
          </p:cNvPr>
          <p:cNvSpPr txBox="1"/>
          <p:nvPr/>
        </p:nvSpPr>
        <p:spPr>
          <a:xfrm>
            <a:off x="5070763" y="1128152"/>
            <a:ext cx="5677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N22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DCA5F-52AE-A064-002C-82407559C8C7}"/>
              </a:ext>
            </a:extLst>
          </p:cNvPr>
          <p:cNvSpPr txBox="1"/>
          <p:nvPr/>
        </p:nvSpPr>
        <p:spPr>
          <a:xfrm>
            <a:off x="9171710" y="1128155"/>
            <a:ext cx="5677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N30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1CAF7-9858-D6A3-53E2-702B827B7968}"/>
              </a:ext>
            </a:extLst>
          </p:cNvPr>
          <p:cNvSpPr txBox="1"/>
          <p:nvPr/>
        </p:nvSpPr>
        <p:spPr>
          <a:xfrm>
            <a:off x="475012" y="2054434"/>
            <a:ext cx="2956947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Nhập</a:t>
            </a:r>
            <a:r>
              <a:rPr lang="en-US" b="1" dirty="0"/>
              <a:t> </a:t>
            </a:r>
            <a:r>
              <a:rPr lang="en-US" b="1" dirty="0" err="1"/>
              <a:t>viện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khoa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hóa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Chẩn</a:t>
            </a:r>
            <a:r>
              <a:rPr lang="en-US" b="1" dirty="0"/>
              <a:t> </a:t>
            </a:r>
            <a:r>
              <a:rPr lang="en-US" b="1" dirty="0" err="1"/>
              <a:t>đoán</a:t>
            </a:r>
            <a:r>
              <a:rPr lang="en-US" b="1" dirty="0"/>
              <a:t> </a:t>
            </a:r>
            <a:r>
              <a:rPr lang="en-US" b="1" dirty="0" err="1"/>
              <a:t>lúc</a:t>
            </a:r>
            <a:r>
              <a:rPr lang="en-US" b="1" dirty="0"/>
              <a:t> </a:t>
            </a:r>
            <a:r>
              <a:rPr lang="en-US" b="1" dirty="0" err="1"/>
              <a:t>nhập</a:t>
            </a:r>
            <a:r>
              <a:rPr lang="en-US" b="1" dirty="0"/>
              <a:t> </a:t>
            </a:r>
            <a:r>
              <a:rPr lang="en-US" b="1" dirty="0" err="1"/>
              <a:t>viện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đàm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VN" b="1" dirty="0"/>
              <a:t> </a:t>
            </a:r>
            <a:endParaRPr lang="en-US" b="1" dirty="0"/>
          </a:p>
          <a:p>
            <a:r>
              <a:rPr lang="en-US" b="1" dirty="0"/>
              <a:t>➤ </a:t>
            </a:r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trị</a:t>
            </a:r>
            <a:r>
              <a:rPr lang="en-US" b="1" dirty="0"/>
              <a:t> ban </a:t>
            </a:r>
            <a:r>
              <a:rPr lang="en-US" b="1" dirty="0" err="1"/>
              <a:t>đầu</a:t>
            </a:r>
            <a:r>
              <a:rPr lang="en-US" b="1" dirty="0"/>
              <a:t>:</a:t>
            </a:r>
            <a:r>
              <a:rPr lang="en-US" dirty="0"/>
              <a:t> Cefotaxime (9 </a:t>
            </a:r>
            <a:r>
              <a:rPr lang="en-US" dirty="0" err="1"/>
              <a:t>ngày</a:t>
            </a:r>
            <a:r>
              <a:rPr lang="en-US" dirty="0"/>
              <a:t>) + Metronidazole (</a:t>
            </a:r>
            <a:r>
              <a:rPr lang="en-US" dirty="0" err="1"/>
              <a:t>uống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LS: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tái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tái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b="1" dirty="0" err="1"/>
              <a:t>nhầy</a:t>
            </a:r>
            <a:r>
              <a:rPr lang="en-US" b="1" dirty="0"/>
              <a:t> </a:t>
            </a:r>
            <a:r>
              <a:rPr lang="en-US" b="1" dirty="0" err="1"/>
              <a:t>máu</a:t>
            </a:r>
            <a:endParaRPr lang="en-US" dirty="0"/>
          </a:p>
          <a:p>
            <a:r>
              <a:rPr lang="en-US" b="1" dirty="0"/>
              <a:t>-&gt;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sang </a:t>
            </a:r>
            <a:r>
              <a:rPr lang="en-US" b="1" dirty="0"/>
              <a:t>Ciprofloxacin TTM</a:t>
            </a:r>
            <a:endParaRPr lang="en-US" dirty="0"/>
          </a:p>
          <a:p>
            <a:r>
              <a:rPr lang="en-US" b="1" dirty="0"/>
              <a:t>➤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xét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Cấy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r>
              <a:rPr lang="en-US" b="1" dirty="0"/>
              <a:t>:</a:t>
            </a:r>
            <a:r>
              <a:rPr lang="en-US" dirty="0"/>
              <a:t> E. coli ESBL (+), </a:t>
            </a:r>
            <a:r>
              <a:rPr lang="en-US" b="1" dirty="0" err="1"/>
              <a:t>kháng</a:t>
            </a:r>
            <a:r>
              <a:rPr lang="en-US" b="1" dirty="0"/>
              <a:t> Ciprofloxacin</a:t>
            </a:r>
            <a:r>
              <a:rPr lang="en-US" dirty="0"/>
              <a:t>, </a:t>
            </a:r>
            <a:r>
              <a:rPr lang="en-US" b="1" dirty="0" err="1"/>
              <a:t>nhạy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Imipenem </a:t>
            </a:r>
            <a:r>
              <a:rPr lang="en-US" b="1" dirty="0" err="1"/>
              <a:t>và</a:t>
            </a:r>
            <a:r>
              <a:rPr lang="en-US" b="1" dirty="0"/>
              <a:t> Meropenem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Xử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sang </a:t>
            </a:r>
            <a:r>
              <a:rPr lang="en-US" b="1" dirty="0"/>
              <a:t>Imipenem</a:t>
            </a:r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8D0F8-E337-5396-F3B6-946D4E2F100B}"/>
              </a:ext>
            </a:extLst>
          </p:cNvPr>
          <p:cNvSpPr txBox="1"/>
          <p:nvPr/>
        </p:nvSpPr>
        <p:spPr>
          <a:xfrm>
            <a:off x="3442406" y="2018803"/>
            <a:ext cx="3896545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b="1" dirty="0"/>
              <a:t>⚠️ Phản ứng dị ứng với Imipenem (sau 13 ngày truyền):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Thời điểm xuất hiện mề đay:</a:t>
            </a:r>
            <a:r>
              <a:rPr lang="vi-VN" dirty="0"/>
              <a:t> Khoảng 2–3 phút sau truyền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Biểu hiện:</a:t>
            </a:r>
            <a:r>
              <a:rPr lang="vi-VN" dirty="0"/>
              <a:t> Mề đay rải rác vùng mặt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Xử trí:</a:t>
            </a:r>
            <a:r>
              <a:rPr lang="vi-VN" dirty="0"/>
              <a:t> Ngưng truyền, cho uống </a:t>
            </a:r>
            <a:r>
              <a:rPr lang="vi-VN" b="1" dirty="0"/>
              <a:t>Pheramin</a:t>
            </a:r>
            <a:br>
              <a:rPr lang="vi-VN" dirty="0"/>
            </a:br>
            <a:r>
              <a:rPr lang="vi-VN" dirty="0"/>
              <a:t>→ Mề đay lặn hoàn toàn, không tái phát </a:t>
            </a:r>
            <a:r>
              <a:rPr lang="vi-VN" b="1" dirty="0"/>
              <a:t>: </a:t>
            </a:r>
            <a:r>
              <a:rPr lang="vi-VN" b="1" dirty="0">
                <a:highlight>
                  <a:srgbClr val="FFFF00"/>
                </a:highlight>
              </a:rPr>
              <a:t>GẮN NHÃN DỊ ỨNG MEROPENEM-&gt; ngưng </a:t>
            </a:r>
            <a:endParaRPr lang="vi-VN" dirty="0">
              <a:highlight>
                <a:srgbClr val="FFFF00"/>
              </a:highlight>
            </a:endParaRPr>
          </a:p>
          <a:p>
            <a:r>
              <a:rPr lang="en-VN" b="1" dirty="0"/>
              <a:t>🧑‍⚕️</a:t>
            </a:r>
            <a:r>
              <a:rPr lang="vi-VN" b="1" dirty="0"/>
              <a:t> LS:</a:t>
            </a:r>
            <a:r>
              <a:rPr lang="vi-VN" dirty="0"/>
              <a:t> Bé </a:t>
            </a:r>
            <a:r>
              <a:rPr lang="vi-VN" b="1" dirty="0"/>
              <a:t>sốt lại</a:t>
            </a:r>
            <a:r>
              <a:rPr lang="vi-VN" dirty="0"/>
              <a:t>, </a:t>
            </a:r>
            <a:r>
              <a:rPr lang="vi-VN" b="1" dirty="0"/>
              <a:t>phân còn nhầy máu</a:t>
            </a:r>
            <a:endParaRPr lang="vi-VN" dirty="0"/>
          </a:p>
          <a:p>
            <a:r>
              <a:rPr lang="vi-VN" b="1" dirty="0"/>
              <a:t>Hội chẩn Dược 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/>
              <a:t>Đề nghị:</a:t>
            </a:r>
            <a:r>
              <a:rPr lang="vi-VN" dirty="0"/>
              <a:t> </a:t>
            </a:r>
            <a:r>
              <a:rPr lang="vi-VN" b="1" dirty="0"/>
              <a:t>Amikacin </a:t>
            </a:r>
            <a:r>
              <a:rPr lang="vi-VN" dirty="0"/>
              <a:t>Phối hợp lại với </a:t>
            </a:r>
            <a:r>
              <a:rPr lang="vi-VN" b="1" dirty="0"/>
              <a:t>Ciprofloxacin</a:t>
            </a:r>
          </a:p>
          <a:p>
            <a:pPr>
              <a:buFont typeface="Arial" panose="020B0604020202020204" pitchFamily="34" charset="0"/>
              <a:buChar char="•"/>
            </a:pP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F79D8-E839-3489-ED43-529B8B743409}"/>
              </a:ext>
            </a:extLst>
          </p:cNvPr>
          <p:cNvSpPr txBox="1"/>
          <p:nvPr/>
        </p:nvSpPr>
        <p:spPr>
          <a:xfrm>
            <a:off x="7445828" y="1923805"/>
            <a:ext cx="427115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LS vẫn kém đáp ứng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HC Đơn vị Dị ứng: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test thử thách (DPT)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Imipenem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🧪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 Test thử thách Imipenem ( 3 bước)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Bước 1 (1%)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: Không ghi nhận phản ứng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Bước 2 (10%)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Sau truyền khoảng 20 phút (~4mL), xuất hiện:Bé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bứt rứt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mề đay mặt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phù mi.Mạch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180 lần/phút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SpO2: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94–95%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Phổi: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Ran ngáy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Xử trí cấp cứu: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Thở oxy,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Adrenaline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Solumedrol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DimedrolKhí dung Ventoline</a:t>
            </a:r>
            <a:b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→ Sau xử trí,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bệnh nhân ổn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✅ </a:t>
            </a: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Kết luận cuối cùng: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Dị ứng với Imipenem</a:t>
            </a:r>
            <a:endParaRPr lang="vi-VN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D7B097-35CE-6E6F-0234-ED492D52E108}"/>
              </a:ext>
            </a:extLst>
          </p:cNvPr>
          <p:cNvCxnSpPr/>
          <p:nvPr/>
        </p:nvCxnSpPr>
        <p:spPr>
          <a:xfrm>
            <a:off x="5533902" y="1580613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B8716C-CC32-EFF7-9C4C-75662285C7BA}"/>
              </a:ext>
            </a:extLst>
          </p:cNvPr>
          <p:cNvSpPr txBox="1">
            <a:spLocks/>
          </p:cNvSpPr>
          <p:nvPr/>
        </p:nvSpPr>
        <p:spPr>
          <a:xfrm>
            <a:off x="838200" y="160777"/>
            <a:ext cx="10515600" cy="421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 LÂM SÀNG 3 </a:t>
            </a:r>
          </a:p>
          <a:p>
            <a:r>
              <a:rPr lang="vi-VN" sz="1600" b="1" dirty="0"/>
              <a:t>Họ tên:</a:t>
            </a:r>
            <a:r>
              <a:rPr lang="vi-VN" sz="1600" dirty="0"/>
              <a:t> Đ.N.A.T. </a:t>
            </a:r>
            <a:r>
              <a:rPr lang="vi-VN" sz="1600" b="1" dirty="0"/>
              <a:t>Ngày sinh:</a:t>
            </a:r>
            <a:r>
              <a:rPr lang="vi-VN" sz="1600" dirty="0"/>
              <a:t> 18/04/2022 SHS 83036/24</a:t>
            </a:r>
            <a:r>
              <a:rPr lang="vi-VN" sz="1600" b="1" dirty="0"/>
              <a:t>.</a:t>
            </a:r>
            <a:r>
              <a:rPr lang="vi-VN" sz="1600" dirty="0"/>
              <a:t> </a:t>
            </a:r>
            <a:r>
              <a:rPr lang="vi-VN" sz="1600" b="1" dirty="0"/>
              <a:t>Tiền căn:</a:t>
            </a:r>
            <a:r>
              <a:rPr lang="vi-VN" sz="1600" dirty="0"/>
              <a:t> Chưa ghi nhận bất thường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D37E76-6556-2763-7174-45CF2B5C9F03}"/>
              </a:ext>
            </a:extLst>
          </p:cNvPr>
          <p:cNvSpPr txBox="1"/>
          <p:nvPr/>
        </p:nvSpPr>
        <p:spPr>
          <a:xfrm>
            <a:off x="1116280" y="1151907"/>
            <a:ext cx="5036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N1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47822-0EB7-9C88-6D7A-8F297B8358E6}"/>
              </a:ext>
            </a:extLst>
          </p:cNvPr>
          <p:cNvCxnSpPr/>
          <p:nvPr/>
        </p:nvCxnSpPr>
        <p:spPr>
          <a:xfrm>
            <a:off x="1577444" y="1626135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334109-28AD-30BE-9897-D3B58C9A7187}"/>
              </a:ext>
            </a:extLst>
          </p:cNvPr>
          <p:cNvCxnSpPr/>
          <p:nvPr/>
        </p:nvCxnSpPr>
        <p:spPr>
          <a:xfrm>
            <a:off x="9723912" y="1554885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53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708A2D3E-2CD7-3BE5-3EBE-B30709B9346A}"/>
              </a:ext>
            </a:extLst>
          </p:cNvPr>
          <p:cNvSpPr/>
          <p:nvPr/>
        </p:nvSpPr>
        <p:spPr>
          <a:xfrm>
            <a:off x="344384" y="1389411"/>
            <a:ext cx="11661569" cy="344385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14345-C409-9D3C-CFBB-DD9E04609E38}"/>
              </a:ext>
            </a:extLst>
          </p:cNvPr>
          <p:cNvSpPr txBox="1"/>
          <p:nvPr/>
        </p:nvSpPr>
        <p:spPr>
          <a:xfrm>
            <a:off x="3491345" y="997526"/>
            <a:ext cx="8322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6/3/25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DCA5F-52AE-A064-002C-82407559C8C7}"/>
              </a:ext>
            </a:extLst>
          </p:cNvPr>
          <p:cNvSpPr txBox="1"/>
          <p:nvPr/>
        </p:nvSpPr>
        <p:spPr>
          <a:xfrm>
            <a:off x="6856021" y="997526"/>
            <a:ext cx="949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14/3/25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51725-32DB-F6A8-890E-B9365EEBB640}"/>
              </a:ext>
            </a:extLst>
          </p:cNvPr>
          <p:cNvSpPr txBox="1"/>
          <p:nvPr/>
        </p:nvSpPr>
        <p:spPr>
          <a:xfrm>
            <a:off x="10248406" y="1009401"/>
            <a:ext cx="949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/>
              <a:t>21/3/25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1CAF7-9858-D6A3-53E2-702B827B7968}"/>
              </a:ext>
            </a:extLst>
          </p:cNvPr>
          <p:cNvSpPr txBox="1"/>
          <p:nvPr/>
        </p:nvSpPr>
        <p:spPr>
          <a:xfrm>
            <a:off x="118752" y="1781299"/>
            <a:ext cx="2149435" cy="209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1600" b="1" dirty="0"/>
              <a:t>Trước ngày 06/03/2025: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600" dirty="0"/>
              <a:t>Bé điều trị tại </a:t>
            </a:r>
            <a:r>
              <a:rPr lang="vi-VN" sz="1600" b="1" dirty="0"/>
              <a:t>Bệnh viện Tỉnh</a:t>
            </a:r>
            <a:r>
              <a:rPr lang="vi-VN" sz="1600" dirty="0"/>
              <a:t> trong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600" dirty="0"/>
              <a:t> </a:t>
            </a:r>
            <a:r>
              <a:rPr lang="vi-VN" sz="1600" b="1" dirty="0"/>
              <a:t>14 ngày</a:t>
            </a:r>
            <a:r>
              <a:rPr lang="vi-VN" sz="1600" dirty="0"/>
              <a:t> với </a:t>
            </a:r>
            <a:r>
              <a:rPr lang="vi-VN" sz="1600" b="1" dirty="0"/>
              <a:t>KS chích 3 lần/ngày</a:t>
            </a:r>
            <a:r>
              <a:rPr lang="vi-VN" sz="1600" dirty="0"/>
              <a:t> (không rõ tên thuốc)</a:t>
            </a:r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8D0F8-E337-5396-F3B6-946D4E2F100B}"/>
              </a:ext>
            </a:extLst>
          </p:cNvPr>
          <p:cNvSpPr txBox="1"/>
          <p:nvPr/>
        </p:nvSpPr>
        <p:spPr>
          <a:xfrm>
            <a:off x="2375066" y="1805051"/>
            <a:ext cx="3182587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BVNĐ1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Chẩn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Cefepim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liều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mề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đay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Solumedrol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Dimedrol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sang Levofloxacin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 –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Cefepim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sởi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Vancomycin + Imipenem (7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F79D8-E839-3489-ED43-529B8B743409}"/>
              </a:ext>
            </a:extLst>
          </p:cNvPr>
          <p:cNvSpPr txBox="1"/>
          <p:nvPr/>
        </p:nvSpPr>
        <p:spPr>
          <a:xfrm>
            <a:off x="6052461" y="1781298"/>
            <a:ext cx="2640278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1600" b="1" dirty="0"/>
              <a:t>Tái nhập viện sau 2 tuần xuất viện</a:t>
            </a:r>
            <a:endParaRPr lang="vi-VN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600" b="1" dirty="0"/>
              <a:t>Chẩn đoán:</a:t>
            </a:r>
            <a:r>
              <a:rPr lang="vi-VN" sz="1600" dirty="0"/>
              <a:t> VP / Hậu sởi / Dị ứng Cefepim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600" b="1" dirty="0"/>
              <a:t>Điều trị:</a:t>
            </a:r>
            <a:r>
              <a:rPr lang="vi-VN" sz="1600" dirty="0"/>
              <a:t> </a:t>
            </a:r>
            <a:r>
              <a:rPr lang="vi-VN" sz="1600" dirty="0">
                <a:solidFill>
                  <a:srgbClr val="FF0000"/>
                </a:solidFill>
              </a:rPr>
              <a:t>Levofloxacin trong </a:t>
            </a:r>
            <a:r>
              <a:rPr lang="vi-VN" sz="1600" b="1" dirty="0">
                <a:solidFill>
                  <a:srgbClr val="FF0000"/>
                </a:solidFill>
              </a:rPr>
              <a:t>9 ngày</a:t>
            </a:r>
            <a:endParaRPr lang="vi-VN" sz="1600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1600" b="1" dirty="0"/>
              <a:t>3 ngày đầu:</a:t>
            </a:r>
            <a:r>
              <a:rPr lang="vi-VN" sz="1600" dirty="0"/>
              <a:t> Bé </a:t>
            </a:r>
            <a:r>
              <a:rPr lang="vi-VN" sz="1600" b="1" dirty="0"/>
              <a:t>nổi mề đay ít, rải rác</a:t>
            </a:r>
            <a:r>
              <a:rPr lang="vi-VN" sz="1600" dirty="0"/>
              <a:t>, giảm sau uống thuốc </a:t>
            </a:r>
            <a:r>
              <a:rPr lang="vi-VN" sz="1600" b="1" dirty="0"/>
              <a:t>kháng Histamine</a:t>
            </a:r>
            <a:endParaRPr lang="vi-VN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vi-VN" sz="1600" b="1" dirty="0"/>
              <a:t>Hội chẩn:</a:t>
            </a:r>
            <a:r>
              <a:rPr lang="vi-VN" sz="1600" dirty="0"/>
              <a:t> Đơn vị Dị ứng + Dược lâm sàng</a:t>
            </a:r>
            <a:br>
              <a:rPr lang="vi-VN" sz="1600" dirty="0"/>
            </a:br>
            <a:r>
              <a:rPr lang="vi-VN" sz="1600" dirty="0"/>
              <a:t>→ Đề nghị </a:t>
            </a:r>
            <a:r>
              <a:rPr lang="vi-VN" sz="1600" b="1" dirty="0"/>
              <a:t>gỡ nhãn dị ứng Cefepim </a:t>
            </a:r>
            <a:r>
              <a:rPr lang="vi-VN" sz="1600" dirty="0"/>
              <a:t>vì trẻ hậu sởi có nguy cơ nv nhiều lần nữa</a:t>
            </a:r>
          </a:p>
          <a:p>
            <a:endParaRPr lang="vi-VN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34BEE-5DAF-A8C9-A59F-D3F771D9D25A}"/>
              </a:ext>
            </a:extLst>
          </p:cNvPr>
          <p:cNvSpPr txBox="1"/>
          <p:nvPr/>
        </p:nvSpPr>
        <p:spPr>
          <a:xfrm>
            <a:off x="9322131" y="1769424"/>
            <a:ext cx="2778826" cy="3816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1600" b="1" dirty="0"/>
              <a:t>Thực hiện đánh giá dị ứng Cefepim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600" b="1" dirty="0"/>
              <a:t>Test da:</a:t>
            </a:r>
            <a:endParaRPr lang="vi-V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1600" b="1" dirty="0"/>
              <a:t>Test lẩy da + test nội bì:</a:t>
            </a:r>
            <a:r>
              <a:rPr lang="vi-VN" sz="1600" dirty="0"/>
              <a:t> Âm tính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600" b="1" dirty="0"/>
              <a:t>Test thử thách với Cefepim</a:t>
            </a:r>
            <a:r>
              <a:rPr lang="vi-VN" sz="1600" dirty="0"/>
              <a:t> theo </a:t>
            </a:r>
            <a:r>
              <a:rPr lang="vi-VN" sz="1600" b="1" dirty="0"/>
              <a:t>protocol 3 bước</a:t>
            </a:r>
            <a:r>
              <a:rPr lang="vi-VN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1600" b="1" dirty="0"/>
              <a:t>1% → 10% → 89%</a:t>
            </a:r>
            <a:endParaRPr lang="vi-V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vi-VN" sz="1600" b="1" dirty="0"/>
              <a:t>Kết quả:</a:t>
            </a:r>
            <a:r>
              <a:rPr lang="vi-VN" sz="1600" dirty="0"/>
              <a:t> </a:t>
            </a:r>
            <a:r>
              <a:rPr lang="vi-VN" sz="1600" b="1" dirty="0"/>
              <a:t>Âm tính</a:t>
            </a:r>
            <a:endParaRPr lang="vi-VN" sz="1600" dirty="0"/>
          </a:p>
          <a:p>
            <a:r>
              <a:rPr lang="vi-VN" sz="1600" dirty="0"/>
              <a:t>→ </a:t>
            </a:r>
            <a:r>
              <a:rPr lang="vi-VN" sz="1600" b="1" dirty="0"/>
              <a:t>KẾT LUẬN:</a:t>
            </a:r>
            <a:r>
              <a:rPr lang="vi-VN" sz="1600" dirty="0"/>
              <a:t> Không dị ứng Cefepim → </a:t>
            </a:r>
          </a:p>
          <a:p>
            <a:endParaRPr lang="vi-VN" sz="1600" b="1" dirty="0">
              <a:highlight>
                <a:srgbClr val="FFFF00"/>
              </a:highlight>
            </a:endParaRPr>
          </a:p>
          <a:p>
            <a:r>
              <a:rPr lang="vi-VN" sz="1600" b="1" dirty="0">
                <a:highlight>
                  <a:srgbClr val="FFFF00"/>
                </a:highlight>
              </a:rPr>
              <a:t>GỞ NHÃN DỊ ỨNG</a:t>
            </a:r>
            <a:endParaRPr lang="vi-VN" sz="1600" dirty="0">
              <a:highlight>
                <a:srgbClr val="FFFF00"/>
              </a:highlight>
            </a:endParaRPr>
          </a:p>
          <a:p>
            <a:endParaRPr lang="en-V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D7B097-35CE-6E6F-0234-ED492D52E108}"/>
              </a:ext>
            </a:extLst>
          </p:cNvPr>
          <p:cNvCxnSpPr/>
          <p:nvPr/>
        </p:nvCxnSpPr>
        <p:spPr>
          <a:xfrm>
            <a:off x="3918857" y="1378734"/>
            <a:ext cx="0" cy="31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9EB223-80E2-7C35-2B5F-5C121C7CC028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372600" y="1366858"/>
            <a:ext cx="0" cy="414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0D635-50DB-40BB-A9F1-95FC8E8B62E4}"/>
              </a:ext>
            </a:extLst>
          </p:cNvPr>
          <p:cNvCxnSpPr>
            <a:endCxn id="9" idx="0"/>
          </p:cNvCxnSpPr>
          <p:nvPr/>
        </p:nvCxnSpPr>
        <p:spPr>
          <a:xfrm flipH="1">
            <a:off x="10711544" y="1283733"/>
            <a:ext cx="11874" cy="485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89C5738-0E2E-8446-4FB4-36FAA2EED3F7}"/>
              </a:ext>
            </a:extLst>
          </p:cNvPr>
          <p:cNvSpPr txBox="1">
            <a:spLocks/>
          </p:cNvSpPr>
          <p:nvPr/>
        </p:nvSpPr>
        <p:spPr>
          <a:xfrm>
            <a:off x="838200" y="-3009"/>
            <a:ext cx="10515600" cy="1325563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VN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VN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VN" sz="6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LÂM SÀNG 4</a:t>
            </a:r>
          </a:p>
          <a:p>
            <a:br>
              <a:rPr lang="en-VN" sz="4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600" b="1" dirty="0">
                <a:latin typeface="Arial" panose="020B0604020202020204" pitchFamily="34" charset="0"/>
                <a:cs typeface="Arial" panose="020B0604020202020204" pitchFamily="34" charset="0"/>
              </a:rPr>
              <a:t>Họ tên:</a:t>
            </a:r>
            <a:r>
              <a:rPr lang="vi-VN" sz="4600" dirty="0">
                <a:latin typeface="Arial" panose="020B0604020202020204" pitchFamily="34" charset="0"/>
                <a:cs typeface="Arial" panose="020B0604020202020204" pitchFamily="34" charset="0"/>
              </a:rPr>
              <a:t> Trần Minh H 14 tháng SHS 314449/24 </a:t>
            </a:r>
            <a:r>
              <a:rPr lang="vi-VN" sz="4600" b="1" dirty="0">
                <a:latin typeface="Arial" panose="020B0604020202020204" pitchFamily="34" charset="0"/>
                <a:cs typeface="Arial" panose="020B0604020202020204" pitchFamily="34" charset="0"/>
              </a:rPr>
              <a:t>Tiền căn:</a:t>
            </a:r>
            <a:r>
              <a:rPr lang="vi-VN" sz="4600" dirty="0">
                <a:latin typeface="Arial" panose="020B0604020202020204" pitchFamily="34" charset="0"/>
                <a:cs typeface="Arial" panose="020B0604020202020204" pitchFamily="34" charset="0"/>
              </a:rPr>
              <a:t> bt</a:t>
            </a:r>
            <a:b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1332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076300-1DC2-2109-62E4-E86F4B9C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0" y="1"/>
            <a:ext cx="3159808" cy="3754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043E8-28CC-A9E9-335B-343556A78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86" y="95003"/>
            <a:ext cx="3159809" cy="3659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3F0B6F-1B68-CD51-7336-363AA969E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75125" y="106229"/>
            <a:ext cx="3217607" cy="3659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4D188-1D18-2AFB-9B10-6BDCFA6A3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3" y="4040403"/>
            <a:ext cx="3335975" cy="2722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96A6D-C882-72EC-BD28-4CCD51DB2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879" y="3878201"/>
            <a:ext cx="3886200" cy="280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C08E1-FAEA-FF39-8323-74E1A0B4A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716" y="3864677"/>
            <a:ext cx="3746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2A2EB-1438-9562-5C99-A67D3544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ết luận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7D162-FADD-0FE4-5726-8ED858531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3474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r>
              <a:rPr lang="vi-VN" sz="2400" b="1" dirty="0"/>
              <a:t>Gỡ nhãn dị ứng giúp cải thiện sử dụng KS</a:t>
            </a:r>
            <a:br>
              <a:rPr lang="vi-VN" sz="2400" dirty="0"/>
            </a:br>
            <a:r>
              <a:rPr lang="vi-VN" sz="2400" dirty="0"/>
              <a:t>– Quy trình đơn giản, an toàn đối với các trường hợp nguy cơ thấp</a:t>
            </a:r>
            <a:br>
              <a:rPr lang="vi-VN" sz="2400" dirty="0"/>
            </a:br>
            <a:r>
              <a:rPr lang="vi-VN" sz="2400" dirty="0"/>
              <a:t>– Cần thiết để giảm tình trạng chẩn đoán quá mức dị ứng beta-lactam, giảm đề kháng KS.</a:t>
            </a:r>
          </a:p>
        </p:txBody>
      </p:sp>
    </p:spTree>
    <p:extLst>
      <p:ext uri="{BB962C8B-B14F-4D97-AF65-F5344CB8AC3E}">
        <p14:creationId xmlns:p14="http://schemas.microsoft.com/office/powerpoint/2010/main" val="837241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D96E-2DDD-B200-74CD-A9198C99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7F91-C28D-1FD1-3F81-36E7E6297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D3685E-0FBA-EDC8-CD95-6C8540DC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9" y="0"/>
            <a:ext cx="13062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20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E129-3ADB-D2DB-CABC-4AE441CB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C08A-39F1-5694-FB66-CDB59AE2F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Penicilline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B. Quinolone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. Tetracyclin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D. Macrolides</a:t>
            </a:r>
          </a:p>
        </p:txBody>
      </p:sp>
    </p:spTree>
    <p:extLst>
      <p:ext uri="{BB962C8B-B14F-4D97-AF65-F5344CB8AC3E}">
        <p14:creationId xmlns:p14="http://schemas.microsoft.com/office/powerpoint/2010/main" val="1747510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8616-CCC6-5543-6E80-1063496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test da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44D9-A9F9-31A3-45CF-B4DAA66C9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A. Nên được thực hiện tại bệnh viện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cần thực hiện khi gở nhãn cho bệnh nhân nhóm nguy cơ cao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. Nghi ngờ dị ứng thuốc phản ứng nhanh &lt; 6 giờ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D. Vẫn có thể gây shock phản vệ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1732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0212-AFCD-85C4-9A90-1EFB6558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hóm KS </a:t>
            </a:r>
            <a:r>
              <a:rPr lang="en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 ĐƯỢC DÁN NHÃN </a:t>
            </a:r>
            <a:r>
              <a:rPr lang="en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NHẤT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4313CE-7A36-45C7-A619-B624FC2EA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4114" y="1671246"/>
            <a:ext cx="5641433" cy="435133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ZoneTexte 4">
            <a:extLst>
              <a:ext uri="{FF2B5EF4-FFF2-40B4-BE49-F238E27FC236}">
                <a16:creationId xmlns:a16="http://schemas.microsoft.com/office/drawing/2014/main" id="{E426482C-2F15-0FDE-94F6-7CEB18371E69}"/>
              </a:ext>
            </a:extLst>
          </p:cNvPr>
          <p:cNvSpPr txBox="1"/>
          <p:nvPr/>
        </p:nvSpPr>
        <p:spPr>
          <a:xfrm>
            <a:off x="104086" y="6483219"/>
            <a:ext cx="5021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Sipahi</a:t>
            </a:r>
            <a:r>
              <a:rPr lang="fr-FR" sz="1000" dirty="0"/>
              <a:t> </a:t>
            </a:r>
            <a:r>
              <a:rPr lang="fr-FR" sz="1000" dirty="0" err="1"/>
              <a:t>Cimen</a:t>
            </a:r>
            <a:r>
              <a:rPr lang="fr-FR" sz="1000" dirty="0"/>
              <a:t> S. Int Arch </a:t>
            </a:r>
            <a:r>
              <a:rPr lang="fr-FR" sz="1000" dirty="0" err="1"/>
              <a:t>Allergy</a:t>
            </a:r>
            <a:r>
              <a:rPr lang="fr-FR" sz="1000" dirty="0"/>
              <a:t> </a:t>
            </a:r>
            <a:r>
              <a:rPr lang="fr-FR" sz="1000" dirty="0" err="1"/>
              <a:t>Immunol</a:t>
            </a:r>
            <a:r>
              <a:rPr lang="fr-FR" sz="1000" dirty="0"/>
              <a:t> 2023;  </a:t>
            </a:r>
            <a:r>
              <a:rPr lang="fr-FR" sz="1000" dirty="0" err="1"/>
              <a:t>Srisuwatchari</a:t>
            </a:r>
            <a:r>
              <a:rPr lang="fr-FR" sz="1000" dirty="0"/>
              <a:t>  W. </a:t>
            </a:r>
            <a:r>
              <a:rPr lang="fr-FR" sz="1000" dirty="0" err="1"/>
              <a:t>JACIp</a:t>
            </a:r>
            <a:r>
              <a:rPr lang="fr-FR" sz="1000" dirty="0"/>
              <a:t> 2023 </a:t>
            </a:r>
            <a:r>
              <a:rPr lang="fr-FR" sz="1000" dirty="0" err="1"/>
              <a:t>meta</a:t>
            </a:r>
            <a:r>
              <a:rPr lang="fr-FR" sz="1000" dirty="0"/>
              <a:t>-analyse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D7FE2-ED5F-1AED-E685-5528052A5439}"/>
              </a:ext>
            </a:extLst>
          </p:cNvPr>
          <p:cNvSpPr txBox="1"/>
          <p:nvPr/>
        </p:nvSpPr>
        <p:spPr>
          <a:xfrm>
            <a:off x="8909" y="1785115"/>
            <a:ext cx="4396836" cy="21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342900" algn="just" rtl="0">
              <a:lnSpc>
                <a:spcPct val="150000"/>
              </a:lnSpc>
              <a:buClr>
                <a:schemeClr val="dk1"/>
              </a:buClr>
              <a:buSzPts val="2200"/>
              <a:buFont typeface="Wingdings" panose="05000000000000000000" charset="0"/>
              <a:buChar char=""/>
            </a:pPr>
            <a:r>
              <a:rPr lang="vi-VN" altLang="en-US" sz="1800" dirty="0">
                <a:solidFill>
                  <a:schemeClr val="dk1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Châu Âu, Bắc Mỹ: 5 – 8% trẻ em báo cáo dị ứng với β-lactam</a:t>
            </a:r>
          </a:p>
          <a:p>
            <a:pPr marL="571500" marR="0" lvl="0" indent="-342900" algn="just" rtl="0">
              <a:lnSpc>
                <a:spcPct val="150000"/>
              </a:lnSpc>
              <a:buClr>
                <a:schemeClr val="dk1"/>
              </a:buClr>
              <a:buSzPts val="2200"/>
              <a:buFont typeface="Wingdings" panose="05000000000000000000" charset="0"/>
              <a:buChar char=""/>
            </a:pPr>
            <a:r>
              <a:rPr lang="vi-VN" altLang="en-US" sz="1800" dirty="0">
                <a:solidFill>
                  <a:schemeClr val="dk1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BV Nhi đồng 1: </a:t>
            </a:r>
            <a:r>
              <a:rPr lang="vi-VN" altLang="en-US" sz="1800" dirty="0">
                <a:solidFill>
                  <a:srgbClr val="FF0000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/>
              </a:rPr>
              <a:t>β-lactam </a:t>
            </a:r>
            <a:r>
              <a:rPr lang="vi-VN" altLang="en-US" sz="1800" dirty="0">
                <a:solidFill>
                  <a:srgbClr val="FF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có số ADR nghi dị ứng nhiều nhất</a:t>
            </a:r>
            <a:r>
              <a:rPr lang="vi-VN" altLang="en-US" sz="1800" dirty="0">
                <a:solidFill>
                  <a:schemeClr val="dk1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rPr>
              <a:t> </a:t>
            </a:r>
            <a:r>
              <a:rPr lang="vi-VN" altLang="en-US" sz="1800" dirty="0">
                <a:solidFill>
                  <a:schemeClr val="dk1"/>
                </a:solidFill>
                <a:latin typeface="Arial" panose="020B0704020202020204" pitchFamily="34" charset="0"/>
                <a:ea typeface="Arial" panose="020B0704020202020204"/>
                <a:cs typeface="Arial" panose="020B0704020202020204" pitchFamily="34" charset="0"/>
                <a:sym typeface="Arial" panose="020B0704020202020204"/>
              </a:rPr>
              <a:t>(</a:t>
            </a:r>
            <a:r>
              <a:rPr lang="vi-VN" altLang="en-US" sz="1800" dirty="0">
                <a:solidFill>
                  <a:schemeClr val="dk1"/>
                </a:solidFill>
                <a:latin typeface="Arial" panose="020B0704020202020204" pitchFamily="34" charset="0"/>
                <a:cs typeface="Arial" panose="020B0704020202020204" pitchFamily="34" charset="0"/>
                <a:sym typeface="Arial" panose="020B0704020202020204"/>
              </a:rPr>
              <a:t>2022: 71,3%</a:t>
            </a:r>
            <a:r>
              <a:rPr lang="vi-VN" altLang="en-US" sz="1800" dirty="0">
                <a:solidFill>
                  <a:schemeClr val="dk1"/>
                </a:solidFill>
                <a:latin typeface="Arial" panose="020B0704020202020204" pitchFamily="34" charset="0"/>
                <a:ea typeface="Arial" panose="020B0704020202020204"/>
                <a:cs typeface="Arial" panose="020B0704020202020204" pitchFamily="34" charset="0"/>
                <a:sym typeface="Arial" panose="020B0704020202020204"/>
              </a:rPr>
              <a:t> → 2023: 57,1%)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9CB8E-B977-2896-3C1D-5D6800F24A6A}"/>
              </a:ext>
            </a:extLst>
          </p:cNvPr>
          <p:cNvSpPr txBox="1"/>
          <p:nvPr/>
        </p:nvSpPr>
        <p:spPr>
          <a:xfrm>
            <a:off x="1068779" y="4203863"/>
            <a:ext cx="285007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VN"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1800" dirty="0">
                <a:latin typeface="Arial" panose="020B0604020202020204" pitchFamily="34" charset="0"/>
                <a:cs typeface="Arial" panose="020B0604020202020204" pitchFamily="34" charset="0"/>
              </a:rPr>
              <a:t>uốc hay gặp</a:t>
            </a: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Amoxicillin +++ </a:t>
            </a:r>
          </a:p>
          <a:p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Tuổi khởi phát: ++ &lt; 3 tuổi</a:t>
            </a:r>
          </a:p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Đa số nguy cơ thấp 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46427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5CE93-8C43-8C0F-68B7-60FDCD14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VN" sz="3200" dirty="0">
                <a:latin typeface="Arial" panose="020B0604020202020204" pitchFamily="34" charset="0"/>
                <a:cs typeface="Arial" panose="020B0604020202020204" pitchFamily="34" charset="0"/>
              </a:rPr>
              <a:t>Tại sao cần thực hiện gở nhãn dị ứng kháng sinh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3A04A-F66B-D35A-983D-1A1625412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Tỷ lệ dị ứng thật sự với beta-lactam ở TE là dưới 1% ( hơn 10 % được dán nhãn) 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Nguyên nhân biểu hiện dị ứng có thể do nhiễm virus 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. Tránh kháng thuốc do không thể dùng kháng sinh bị dán nhãn</a:t>
            </a:r>
          </a:p>
          <a:p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đúng</a:t>
            </a:r>
            <a:endParaRPr lang="en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05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1E2A-07FD-F26F-48CE-5D09076F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VN" sz="3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 nhân KHÔNG cần thiết phải dán nhãn dị ứng kháng sinh:</a:t>
            </a:r>
            <a:br>
              <a:rPr lang="en-VN" sz="32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FA366-2758-A136-CF42-9ABDC5734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V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Phát ban do virus trong khi dùng kháng sinh</a:t>
            </a:r>
            <a:b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Tác dụng phụ nhẹ (tiêu chảy, buồn nôn)</a:t>
            </a:r>
            <a:b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Tiền sử gia đình dị ứng penicillin</a:t>
            </a:r>
            <a:b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Phản ứng sốc phản vệ sau khi dùng amoxicillin</a:t>
            </a:r>
            <a:endParaRPr lang="en-VN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74783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72FB-0191-1AC2-364B-4B00827C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VN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 thách thuốc (Drug Provocation Test – DPT) được coi là:</a:t>
            </a:r>
            <a:br>
              <a:rPr lang="en-VN" sz="2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604A0-DD8D-BAF2-C311-401228920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Phương pháp dự phòng</a:t>
            </a:r>
            <a:br>
              <a:rPr lang="en-VN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Tiêu chuẩn vàng để xác định/loại trừ dị ứng thuốc</a:t>
            </a:r>
            <a:b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Chỉ định bắt buộc cho mọi trường hợp sốc phản vệ</a:t>
            </a:r>
            <a:b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VN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Không áp dụng ở trẻ em</a:t>
            </a:r>
            <a:endParaRPr lang="en-VN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8808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9B89-2E01-1D23-6E05-6E4D154F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oàn cảnh dẫn đến dán nhãn dị ứng Kháng sinh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D40BB7-3DC5-1648-2A1C-70EC4E8019CB}"/>
              </a:ext>
            </a:extLst>
          </p:cNvPr>
          <p:cNvSpPr/>
          <p:nvPr/>
        </p:nvSpPr>
        <p:spPr>
          <a:xfrm>
            <a:off x="4239491" y="2113809"/>
            <a:ext cx="4013860" cy="28025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19577-1648-50C3-411E-2ACE198CF690}"/>
              </a:ext>
            </a:extLst>
          </p:cNvPr>
          <p:cNvSpPr txBox="1"/>
          <p:nvPr/>
        </p:nvSpPr>
        <p:spPr>
          <a:xfrm>
            <a:off x="390499" y="2386941"/>
            <a:ext cx="3848992" cy="286232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cần thiết :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Phát ban do virus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Tương tác thuốc/virus (ví dụ: virus Epstein–Barr và amoxicillin)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Tác dụng phụ nhẹ, không phải dị ứng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Tiền sử gia đình có phản ứng bất lợi với penicillin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Lo sợ thuốc</a:t>
            </a:r>
          </a:p>
          <a:p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9AFF36-1CAB-90B0-53C0-EF5D09EEE408}"/>
              </a:ext>
            </a:extLst>
          </p:cNvPr>
          <p:cNvSpPr/>
          <p:nvPr/>
        </p:nvSpPr>
        <p:spPr>
          <a:xfrm>
            <a:off x="7623958" y="3313216"/>
            <a:ext cx="451263" cy="42751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7B1BB-0A8D-DAB0-E97F-9F26EE129E8F}"/>
              </a:ext>
            </a:extLst>
          </p:cNvPr>
          <p:cNvSpPr txBox="1"/>
          <p:nvPr/>
        </p:nvSpPr>
        <p:spPr>
          <a:xfrm>
            <a:off x="8668987" y="3087584"/>
            <a:ext cx="1915909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thiết 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TRẺ EM : 5-10%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NL: 10-15%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239F5898-B74A-38E8-2D35-037A7500F358}"/>
              </a:ext>
            </a:extLst>
          </p:cNvPr>
          <p:cNvSpPr/>
          <p:nvPr/>
        </p:nvSpPr>
        <p:spPr>
          <a:xfrm>
            <a:off x="8253351" y="3429000"/>
            <a:ext cx="391885" cy="18109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2140D-4343-F254-CDCD-1C60F1E563EC}"/>
              </a:ext>
            </a:extLst>
          </p:cNvPr>
          <p:cNvSpPr txBox="1"/>
          <p:nvPr/>
        </p:nvSpPr>
        <p:spPr>
          <a:xfrm>
            <a:off x="5961413" y="6198919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Store. JR. Allergy 20220, 75. 273-288</a:t>
            </a:r>
          </a:p>
        </p:txBody>
      </p:sp>
    </p:spTree>
    <p:extLst>
      <p:ext uri="{BB962C8B-B14F-4D97-AF65-F5344CB8AC3E}">
        <p14:creationId xmlns:p14="http://schemas.microsoft.com/office/powerpoint/2010/main" val="328613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7DF3D-FE8F-054A-C1AC-7B44A73A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96" y="189809"/>
            <a:ext cx="8645236" cy="6350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AD7540-4ADC-E8B1-D986-C128F071CB98}"/>
              </a:ext>
            </a:extLst>
          </p:cNvPr>
          <p:cNvSpPr/>
          <p:nvPr/>
        </p:nvSpPr>
        <p:spPr>
          <a:xfrm>
            <a:off x="7992094" y="5925788"/>
            <a:ext cx="2078181" cy="57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763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103841D-1220-F982-7CBB-F7CC5B179D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9606231"/>
              </p:ext>
            </p:extLst>
          </p:nvPr>
        </p:nvGraphicFramePr>
        <p:xfrm>
          <a:off x="903844" y="719666"/>
          <a:ext cx="10160000" cy="590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3">
            <a:extLst>
              <a:ext uri="{FF2B5EF4-FFF2-40B4-BE49-F238E27FC236}">
                <a16:creationId xmlns:a16="http://schemas.microsoft.com/office/drawing/2014/main" id="{F8C20321-3244-206D-E051-FC1FB6D5C4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GỠ NHÃN DỊ ỨNG KHÁNG SINH </a:t>
            </a:r>
            <a:endParaRPr lang="en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3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81D22-000B-2478-6E4E-AD38FC58B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31" y="997527"/>
            <a:ext cx="9970325" cy="4785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E44BBE-BC5D-F77E-6704-35CB4FF9D96F}"/>
              </a:ext>
            </a:extLst>
          </p:cNvPr>
          <p:cNvSpPr txBox="1"/>
          <p:nvPr/>
        </p:nvSpPr>
        <p:spPr>
          <a:xfrm>
            <a:off x="2422566" y="368135"/>
            <a:ext cx="358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LOẠI LÂM SÀNG </a:t>
            </a:r>
          </a:p>
        </p:txBody>
      </p:sp>
    </p:spTree>
    <p:extLst>
      <p:ext uri="{BB962C8B-B14F-4D97-AF65-F5344CB8AC3E}">
        <p14:creationId xmlns:p14="http://schemas.microsoft.com/office/powerpoint/2010/main" val="1709080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16696</TotalTime>
  <Words>4653</Words>
  <Application>Microsoft Macintosh PowerPoint</Application>
  <PresentationFormat>Widescreen</PresentationFormat>
  <Paragraphs>437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AdvOT5fa4e291</vt:lpstr>
      <vt:lpstr>AdvOT5fa4e291+20</vt:lpstr>
      <vt:lpstr>AdvPS</vt:lpstr>
      <vt:lpstr>Arial</vt:lpstr>
      <vt:lpstr>Arial Italic</vt:lpstr>
      <vt:lpstr>Arial Regular</vt:lpstr>
      <vt:lpstr>Calibri</vt:lpstr>
      <vt:lpstr>Calibri Light</vt:lpstr>
      <vt:lpstr>GuardianSans</vt:lpstr>
      <vt:lpstr>GuardianSansGR</vt:lpstr>
      <vt:lpstr>Raleway</vt:lpstr>
      <vt:lpstr>Times New Roman</vt:lpstr>
      <vt:lpstr>URWPalladioL</vt:lpstr>
      <vt:lpstr>Wingdings</vt:lpstr>
      <vt:lpstr>Office Theme</vt:lpstr>
      <vt:lpstr> NHẢN DỊ ỨNG KHÁNG SINH  BETA LACTAM KHI NÀO GỠ</vt:lpstr>
      <vt:lpstr>NỘI DUNG</vt:lpstr>
      <vt:lpstr>DỊ ỨNG KHÁNG SINH </vt:lpstr>
      <vt:lpstr>PowerPoint Presentation</vt:lpstr>
      <vt:lpstr>Nhóm KS NÀO ĐƯỢC DÁN NHÃN NHIỀU NHẤT</vt:lpstr>
      <vt:lpstr>Hoàn cảnh dẫn đến dán nhãn dị ứng Kháng sinh </vt:lpstr>
      <vt:lpstr>PowerPoint Presentation</vt:lpstr>
      <vt:lpstr>PowerPoint Presentation</vt:lpstr>
      <vt:lpstr>PowerPoint Presentation</vt:lpstr>
      <vt:lpstr>KHAI THÁC BỆNH SỬ VÀ  TIỀN SỬ DỊ ỨNG  </vt:lpstr>
      <vt:lpstr>PowerPoint Presentation</vt:lpstr>
      <vt:lpstr>PowerPoint Presentation</vt:lpstr>
      <vt:lpstr>KHAI THÁC BỆNH SỬ VÀ  TIỀN SỬ DỊ ỨNG  </vt:lpstr>
      <vt:lpstr>PowerPoint Presentation</vt:lpstr>
      <vt:lpstr>PowerPoint Presentation</vt:lpstr>
      <vt:lpstr>PowerPoint Presentation</vt:lpstr>
      <vt:lpstr>PowerPoint Presentation</vt:lpstr>
      <vt:lpstr>Định nghĩa mức độ nặng của phản ứng dị ứng (Tổ chức Dị ứng TG (WAO) và Học viện Dị ứng &amp; Miễn dịch học LS Châu Âu (EAACI)</vt:lpstr>
      <vt:lpstr>CHỌN LỰA PHÁC ĐỒ GỠ NHÃN DỊ ỨNG KS BETA LACTAM   </vt:lpstr>
      <vt:lpstr>PowerPoint Presentation</vt:lpstr>
      <vt:lpstr>SPT - intradermal test (IDR)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Beta-lactam cross reactivity</vt:lpstr>
      <vt:lpstr>PowerPoint Presentation</vt:lpstr>
      <vt:lpstr>PowerPoint Presentation</vt:lpstr>
      <vt:lpstr>PowerPoint Presentation</vt:lpstr>
      <vt:lpstr>PowerPoint Presentation</vt:lpstr>
      <vt:lpstr>BỆNH ÁN DỊ ỨNG</vt:lpstr>
      <vt:lpstr>CA LÂM SÀNG 1</vt:lpstr>
      <vt:lpstr>PowerPoint Presentation</vt:lpstr>
      <vt:lpstr>4. Vấn đề nghi dị ứng Augmentin</vt:lpstr>
      <vt:lpstr>PowerPoint Presentation</vt:lpstr>
      <vt:lpstr>Nghiệm pháp thử thách đường miệng với  Amoxicillin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Nhóm kháng sinh nào sau đây được dán nhãn dị ứng nhiều nhất</vt:lpstr>
      <vt:lpstr>Phát biểu nào sau đây về test da là sai </vt:lpstr>
      <vt:lpstr>Tại sao cần thực hiện gở nhãn dị ứng kháng sinh</vt:lpstr>
      <vt:lpstr>Nguyên nhân KHÔNG cần thiết phải dán nhãn dị ứng kháng sinh: </vt:lpstr>
      <vt:lpstr>Thử thách thuốc (Drug Provocation Test – DPT) được coi là: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GỠ NHÃN DỊ ỨNG KHÁNG SINH BETA LACTAM</dc:title>
  <dc:creator>Microsoft Office User</dc:creator>
  <cp:lastModifiedBy>Microsoft Office User</cp:lastModifiedBy>
  <cp:revision>35</cp:revision>
  <dcterms:created xsi:type="dcterms:W3CDTF">2025-04-11T09:02:55Z</dcterms:created>
  <dcterms:modified xsi:type="dcterms:W3CDTF">2025-09-10T09:40:56Z</dcterms:modified>
</cp:coreProperties>
</file>